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  <p:sldMasterId id="2147483792" r:id="rId2"/>
  </p:sldMasterIdLst>
  <p:notesMasterIdLst>
    <p:notesMasterId r:id="rId25"/>
  </p:notesMasterIdLst>
  <p:sldIdLst>
    <p:sldId id="256" r:id="rId3"/>
    <p:sldId id="257" r:id="rId4"/>
    <p:sldId id="258" r:id="rId5"/>
    <p:sldId id="259" r:id="rId6"/>
    <p:sldId id="265" r:id="rId7"/>
    <p:sldId id="272" r:id="rId8"/>
    <p:sldId id="268" r:id="rId9"/>
    <p:sldId id="270" r:id="rId10"/>
    <p:sldId id="271" r:id="rId11"/>
    <p:sldId id="262" r:id="rId12"/>
    <p:sldId id="263" r:id="rId13"/>
    <p:sldId id="273" r:id="rId14"/>
    <p:sldId id="276" r:id="rId15"/>
    <p:sldId id="264" r:id="rId16"/>
    <p:sldId id="277" r:id="rId17"/>
    <p:sldId id="266" r:id="rId18"/>
    <p:sldId id="274" r:id="rId19"/>
    <p:sldId id="260" r:id="rId20"/>
    <p:sldId id="275" r:id="rId21"/>
    <p:sldId id="267" r:id="rId22"/>
    <p:sldId id="261" r:id="rId23"/>
    <p:sldId id="269" r:id="rId24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461D"/>
    <a:srgbClr val="D15A25"/>
    <a:srgbClr val="3E6F76"/>
    <a:srgbClr val="74574C"/>
    <a:srgbClr val="457C83"/>
    <a:srgbClr val="345D62"/>
    <a:srgbClr val="07A57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7172" autoAdjust="0"/>
  </p:normalViewPr>
  <p:slideViewPr>
    <p:cSldViewPr>
      <p:cViewPr varScale="1">
        <p:scale>
          <a:sx n="106" d="100"/>
          <a:sy n="106" d="100"/>
        </p:scale>
        <p:origin x="-16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B73839-7AC3-4936-90F0-C569075E765B}" type="doc">
      <dgm:prSet loTypeId="urn:microsoft.com/office/officeart/2005/8/layout/chevron2" loCatId="process" qsTypeId="urn:microsoft.com/office/officeart/2005/8/quickstyle/3d2" qsCatId="3D" csTypeId="urn:microsoft.com/office/officeart/2005/8/colors/accent5_4" csCatId="accent5" phldr="1"/>
      <dgm:spPr/>
      <dgm:t>
        <a:bodyPr/>
        <a:lstStyle/>
        <a:p>
          <a:endParaRPr lang="zh-TW" altLang="en-US"/>
        </a:p>
      </dgm:t>
    </dgm:pt>
    <dgm:pt modelId="{2E9FD47E-2FDA-4601-B5C9-0882D0F2C3F4}">
      <dgm:prSet phldrT="[文字]" phldr="1"/>
      <dgm:spPr/>
      <dgm:t>
        <a:bodyPr/>
        <a:lstStyle/>
        <a:p>
          <a:endParaRPr lang="zh-TW" altLang="en-US" dirty="0">
            <a:solidFill>
              <a:srgbClr val="A3461D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2C2DA079-E406-47C8-A1D8-741958A1B83D}" type="parTrans" cxnId="{509AE7FE-32EF-4059-8B8E-3C88BB1CEC0D}">
      <dgm:prSet/>
      <dgm:spPr/>
      <dgm:t>
        <a:bodyPr/>
        <a:lstStyle/>
        <a:p>
          <a:endParaRPr lang="zh-TW" altLang="en-US">
            <a:solidFill>
              <a:srgbClr val="A3461D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8AF7E51E-C8D1-47D5-ACAB-9DF2F5DD19D4}" type="sibTrans" cxnId="{509AE7FE-32EF-4059-8B8E-3C88BB1CEC0D}">
      <dgm:prSet/>
      <dgm:spPr/>
      <dgm:t>
        <a:bodyPr/>
        <a:lstStyle/>
        <a:p>
          <a:endParaRPr lang="zh-TW" altLang="en-US">
            <a:solidFill>
              <a:srgbClr val="A3461D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31376891-08DD-4151-8AEE-32F8FAC01034}">
      <dgm:prSet phldrT="[文字]" phldr="1"/>
      <dgm:spPr/>
      <dgm:t>
        <a:bodyPr/>
        <a:lstStyle/>
        <a:p>
          <a:endParaRPr lang="zh-TW" altLang="en-US" dirty="0">
            <a:solidFill>
              <a:srgbClr val="A3461D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B4BAD033-AD29-4AA3-873C-F1561B6704D4}" type="parTrans" cxnId="{91634E18-A062-43B4-90B8-EFE3E6D3466B}">
      <dgm:prSet/>
      <dgm:spPr/>
      <dgm:t>
        <a:bodyPr/>
        <a:lstStyle/>
        <a:p>
          <a:endParaRPr lang="zh-TW" altLang="en-US">
            <a:solidFill>
              <a:srgbClr val="A3461D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017F20DC-F947-4D37-98BF-774F89E0392C}" type="sibTrans" cxnId="{91634E18-A062-43B4-90B8-EFE3E6D3466B}">
      <dgm:prSet/>
      <dgm:spPr/>
      <dgm:t>
        <a:bodyPr/>
        <a:lstStyle/>
        <a:p>
          <a:endParaRPr lang="zh-TW" altLang="en-US">
            <a:solidFill>
              <a:srgbClr val="A3461D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EEC3DCDE-7127-41D3-8A9B-831E085BCE28}">
      <dgm:prSet phldrT="[文字]"/>
      <dgm:spPr/>
      <dgm:t>
        <a:bodyPr/>
        <a:lstStyle/>
        <a:p>
          <a:r>
            <a:rPr lang="zh-TW" altLang="en-US" dirty="0" smtClean="0">
              <a:solidFill>
                <a:srgbClr val="A3461D"/>
              </a:solidFill>
              <a:latin typeface="微軟正黑體" pitchFamily="34" charset="-120"/>
              <a:ea typeface="微軟正黑體" pitchFamily="34" charset="-120"/>
            </a:rPr>
            <a:t>專家看民調</a:t>
          </a:r>
          <a:endParaRPr lang="zh-TW" altLang="en-US" dirty="0">
            <a:solidFill>
              <a:srgbClr val="A3461D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DDE66B04-7343-4A61-8458-4858B175CE38}" type="parTrans" cxnId="{CC7E23AD-CF21-4FD3-963E-B6B241E83465}">
      <dgm:prSet/>
      <dgm:spPr/>
      <dgm:t>
        <a:bodyPr/>
        <a:lstStyle/>
        <a:p>
          <a:endParaRPr lang="zh-TW" altLang="en-US">
            <a:solidFill>
              <a:srgbClr val="A3461D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F45EB545-3C21-4FA3-A847-405E9215260F}" type="sibTrans" cxnId="{CC7E23AD-CF21-4FD3-963E-B6B241E83465}">
      <dgm:prSet/>
      <dgm:spPr/>
      <dgm:t>
        <a:bodyPr/>
        <a:lstStyle/>
        <a:p>
          <a:endParaRPr lang="zh-TW" altLang="en-US">
            <a:solidFill>
              <a:srgbClr val="A3461D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7D1220FF-EBE1-4C8B-80F8-CE56B7DC46EA}">
      <dgm:prSet phldrT="[文字]"/>
      <dgm:spPr/>
      <dgm:t>
        <a:bodyPr/>
        <a:lstStyle/>
        <a:p>
          <a:r>
            <a:rPr lang="zh-TW" altLang="en-US" dirty="0" smtClean="0">
              <a:solidFill>
                <a:srgbClr val="A3461D"/>
              </a:solidFill>
              <a:latin typeface="微軟正黑體" pitchFamily="34" charset="-120"/>
              <a:ea typeface="微軟正黑體" pitchFamily="34" charset="-120"/>
            </a:rPr>
            <a:t>進行民調的方法</a:t>
          </a:r>
          <a:endParaRPr lang="zh-TW" altLang="en-US" dirty="0">
            <a:solidFill>
              <a:srgbClr val="A3461D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CEDA3675-B397-4BAC-934D-F3FB934ADE03}" type="parTrans" cxnId="{E2B105C2-D230-48C8-A1EB-C743C3906274}">
      <dgm:prSet/>
      <dgm:spPr/>
      <dgm:t>
        <a:bodyPr/>
        <a:lstStyle/>
        <a:p>
          <a:endParaRPr lang="zh-TW" altLang="en-US">
            <a:solidFill>
              <a:srgbClr val="A3461D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B0C7720B-67EC-4C72-ACEA-8C4108301460}" type="sibTrans" cxnId="{E2B105C2-D230-48C8-A1EB-C743C3906274}">
      <dgm:prSet/>
      <dgm:spPr/>
      <dgm:t>
        <a:bodyPr/>
        <a:lstStyle/>
        <a:p>
          <a:endParaRPr lang="zh-TW" altLang="en-US">
            <a:solidFill>
              <a:srgbClr val="A3461D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7D53688F-8939-4641-8CEC-DAC1FDAFD0F0}">
      <dgm:prSet phldrT="[文字]"/>
      <dgm:spPr/>
      <dgm:t>
        <a:bodyPr/>
        <a:lstStyle/>
        <a:p>
          <a:r>
            <a:rPr lang="zh-TW" altLang="en-US" dirty="0" smtClean="0">
              <a:solidFill>
                <a:srgbClr val="A3461D"/>
              </a:solidFill>
              <a:latin typeface="微軟正黑體" pitchFamily="34" charset="-120"/>
              <a:ea typeface="微軟正黑體" pitchFamily="34" charset="-120"/>
            </a:rPr>
            <a:t>常見民調的問題</a:t>
          </a:r>
          <a:endParaRPr lang="zh-TW" altLang="en-US" dirty="0">
            <a:solidFill>
              <a:srgbClr val="A3461D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D7085972-3CBC-4AD9-A6EA-FB06918F335C}" type="parTrans" cxnId="{B93462EF-FEB8-4C54-A2C0-BC385C65AD3C}">
      <dgm:prSet/>
      <dgm:spPr/>
      <dgm:t>
        <a:bodyPr/>
        <a:lstStyle/>
        <a:p>
          <a:endParaRPr lang="zh-TW" altLang="en-US">
            <a:solidFill>
              <a:srgbClr val="A3461D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F45E2D5B-A2F3-4D6D-A244-8E01314D4BBC}" type="sibTrans" cxnId="{B93462EF-FEB8-4C54-A2C0-BC385C65AD3C}">
      <dgm:prSet/>
      <dgm:spPr/>
      <dgm:t>
        <a:bodyPr/>
        <a:lstStyle/>
        <a:p>
          <a:endParaRPr lang="zh-TW" altLang="en-US">
            <a:solidFill>
              <a:srgbClr val="A3461D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3E6D5B69-80B7-4B7D-8698-9D1BCC0D6D4D}">
      <dgm:prSet phldrT="[文字]"/>
      <dgm:spPr/>
      <dgm:t>
        <a:bodyPr/>
        <a:lstStyle/>
        <a:p>
          <a:endParaRPr lang="zh-TW" altLang="en-US" dirty="0">
            <a:solidFill>
              <a:srgbClr val="A3461D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A45A005A-C697-44A8-8BB0-28FC985C9696}" type="parTrans" cxnId="{6F158240-FE0E-470A-8854-1709A3CE4E31}">
      <dgm:prSet/>
      <dgm:spPr/>
      <dgm:t>
        <a:bodyPr/>
        <a:lstStyle/>
        <a:p>
          <a:endParaRPr lang="zh-TW" altLang="en-US">
            <a:solidFill>
              <a:srgbClr val="A3461D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CA1B2E28-B8FE-410B-BE95-3726E1E73671}" type="sibTrans" cxnId="{6F158240-FE0E-470A-8854-1709A3CE4E31}">
      <dgm:prSet/>
      <dgm:spPr/>
      <dgm:t>
        <a:bodyPr/>
        <a:lstStyle/>
        <a:p>
          <a:endParaRPr lang="zh-TW" altLang="en-US">
            <a:solidFill>
              <a:srgbClr val="A3461D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0C0064F3-C7DA-491A-A3FA-9F0A366FD713}">
      <dgm:prSet phldrT="[文字]"/>
      <dgm:spPr/>
      <dgm:t>
        <a:bodyPr/>
        <a:lstStyle/>
        <a:p>
          <a:r>
            <a:rPr lang="zh-TW" altLang="en-US" dirty="0" smtClean="0">
              <a:solidFill>
                <a:srgbClr val="A3461D"/>
              </a:solidFill>
              <a:latin typeface="微軟正黑體" pitchFamily="34" charset="-120"/>
              <a:ea typeface="微軟正黑體" pitchFamily="34" charset="-120"/>
            </a:rPr>
            <a:t>現今的民調環境</a:t>
          </a:r>
          <a:endParaRPr lang="zh-TW" altLang="en-US" dirty="0">
            <a:solidFill>
              <a:srgbClr val="A3461D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1A04471B-6E22-49BB-A364-184C52A2A3BD}" type="parTrans" cxnId="{85931347-A4FC-401E-B499-2905789001B0}">
      <dgm:prSet/>
      <dgm:spPr/>
      <dgm:t>
        <a:bodyPr/>
        <a:lstStyle/>
        <a:p>
          <a:endParaRPr lang="zh-TW" altLang="en-US">
            <a:solidFill>
              <a:srgbClr val="A3461D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A93DD120-1883-417C-B473-42FD06EC1931}" type="sibTrans" cxnId="{85931347-A4FC-401E-B499-2905789001B0}">
      <dgm:prSet/>
      <dgm:spPr/>
      <dgm:t>
        <a:bodyPr/>
        <a:lstStyle/>
        <a:p>
          <a:endParaRPr lang="zh-TW" altLang="en-US">
            <a:solidFill>
              <a:srgbClr val="A3461D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33A2155A-98F8-4FE8-BD45-F59425316C04}">
      <dgm:prSet phldrT="[文字]"/>
      <dgm:spPr/>
      <dgm:t>
        <a:bodyPr/>
        <a:lstStyle/>
        <a:p>
          <a:endParaRPr lang="zh-TW" altLang="en-US" dirty="0">
            <a:solidFill>
              <a:srgbClr val="A3461D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748A6D33-1AEF-403D-B22C-FC0BD2CFBAC0}" type="parTrans" cxnId="{04A2C3E5-F8C2-4C8E-B7DF-AEB2BC0113A4}">
      <dgm:prSet/>
      <dgm:spPr/>
      <dgm:t>
        <a:bodyPr/>
        <a:lstStyle/>
        <a:p>
          <a:endParaRPr lang="zh-TW" altLang="en-US">
            <a:solidFill>
              <a:srgbClr val="A3461D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B3FC8752-644D-4BD3-B91E-E63CED77360C}" type="sibTrans" cxnId="{04A2C3E5-F8C2-4C8E-B7DF-AEB2BC0113A4}">
      <dgm:prSet/>
      <dgm:spPr/>
      <dgm:t>
        <a:bodyPr/>
        <a:lstStyle/>
        <a:p>
          <a:endParaRPr lang="zh-TW" altLang="en-US">
            <a:solidFill>
              <a:srgbClr val="A3461D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ADADD8EB-2DF1-4323-9E29-7876AC0B58CA}">
      <dgm:prSet phldrT="[文字]"/>
      <dgm:spPr/>
      <dgm:t>
        <a:bodyPr/>
        <a:lstStyle/>
        <a:p>
          <a:r>
            <a:rPr lang="zh-TW" altLang="en-US" dirty="0" smtClean="0">
              <a:solidFill>
                <a:srgbClr val="A3461D"/>
              </a:solidFill>
              <a:latin typeface="微軟正黑體" pitchFamily="34" charset="-120"/>
              <a:ea typeface="微軟正黑體" pitchFamily="34" charset="-120"/>
            </a:rPr>
            <a:t>蓋洛普簡介</a:t>
          </a:r>
          <a:endParaRPr lang="zh-TW" altLang="en-US" dirty="0">
            <a:solidFill>
              <a:srgbClr val="A3461D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C05B0736-A39D-4F2B-86F3-E0C8034AA9C6}" type="sibTrans" cxnId="{DAA7C3BA-BA84-47D9-A3AE-0F5FE70EB6A4}">
      <dgm:prSet/>
      <dgm:spPr/>
      <dgm:t>
        <a:bodyPr/>
        <a:lstStyle/>
        <a:p>
          <a:endParaRPr lang="zh-TW" altLang="en-US">
            <a:solidFill>
              <a:srgbClr val="A3461D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D9E0BD8B-984F-4DB4-9230-57B1624727B0}" type="parTrans" cxnId="{DAA7C3BA-BA84-47D9-A3AE-0F5FE70EB6A4}">
      <dgm:prSet/>
      <dgm:spPr/>
      <dgm:t>
        <a:bodyPr/>
        <a:lstStyle/>
        <a:p>
          <a:endParaRPr lang="zh-TW" altLang="en-US">
            <a:solidFill>
              <a:srgbClr val="A3461D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C9D7721D-5094-40AA-BF5F-5070B93D2A3E}">
      <dgm:prSet phldrT="[文字]" phldr="1"/>
      <dgm:spPr/>
      <dgm:t>
        <a:bodyPr/>
        <a:lstStyle/>
        <a:p>
          <a:endParaRPr lang="zh-TW" altLang="en-US" dirty="0">
            <a:solidFill>
              <a:srgbClr val="A3461D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A3495D04-2BD4-4022-96AE-EEF9B9934FD6}" type="sibTrans" cxnId="{23A144C4-EBD1-4F9B-91BA-C8EEA160A24F}">
      <dgm:prSet/>
      <dgm:spPr/>
      <dgm:t>
        <a:bodyPr/>
        <a:lstStyle/>
        <a:p>
          <a:endParaRPr lang="zh-TW" altLang="en-US">
            <a:solidFill>
              <a:srgbClr val="A3461D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5DC7DF89-68BC-497C-8EC3-4E3C07D04402}" type="parTrans" cxnId="{23A144C4-EBD1-4F9B-91BA-C8EEA160A24F}">
      <dgm:prSet/>
      <dgm:spPr/>
      <dgm:t>
        <a:bodyPr/>
        <a:lstStyle/>
        <a:p>
          <a:endParaRPr lang="zh-TW" altLang="en-US">
            <a:solidFill>
              <a:srgbClr val="A3461D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4ACC929D-CB27-4B41-B861-FF555C658852}" type="pres">
      <dgm:prSet presAssocID="{F8B73839-7AC3-4936-90F0-C569075E765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8EC9E195-BE33-47A7-90E6-0F4B388ECCE2}" type="pres">
      <dgm:prSet presAssocID="{2E9FD47E-2FDA-4601-B5C9-0882D0F2C3F4}" presName="composite" presStyleCnt="0"/>
      <dgm:spPr/>
    </dgm:pt>
    <dgm:pt modelId="{1EAD73EF-21E7-49FC-8D5E-C6F4CFBAD310}" type="pres">
      <dgm:prSet presAssocID="{2E9FD47E-2FDA-4601-B5C9-0882D0F2C3F4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2F9806E-32E0-402C-BB23-A09EF44AAEBC}" type="pres">
      <dgm:prSet presAssocID="{2E9FD47E-2FDA-4601-B5C9-0882D0F2C3F4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809ABF7-BF24-46CB-B717-C671DA4C80EA}" type="pres">
      <dgm:prSet presAssocID="{8AF7E51E-C8D1-47D5-ACAB-9DF2F5DD19D4}" presName="sp" presStyleCnt="0"/>
      <dgm:spPr/>
    </dgm:pt>
    <dgm:pt modelId="{69F1DA15-6853-4425-AA21-4EBCA9A6DD1B}" type="pres">
      <dgm:prSet presAssocID="{31376891-08DD-4151-8AEE-32F8FAC01034}" presName="composite" presStyleCnt="0"/>
      <dgm:spPr/>
    </dgm:pt>
    <dgm:pt modelId="{D518E5F6-0B34-4906-935B-BDE709643A85}" type="pres">
      <dgm:prSet presAssocID="{31376891-08DD-4151-8AEE-32F8FAC01034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5D549FD-C799-418F-9CF3-FBCB74C6EE35}" type="pres">
      <dgm:prSet presAssocID="{31376891-08DD-4151-8AEE-32F8FAC01034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5B389A6-FCAA-49D4-84D9-554D5350FBA3}" type="pres">
      <dgm:prSet presAssocID="{017F20DC-F947-4D37-98BF-774F89E0392C}" presName="sp" presStyleCnt="0"/>
      <dgm:spPr/>
    </dgm:pt>
    <dgm:pt modelId="{4EE3669E-76D3-4C31-BA5B-2B5EF11A9FA5}" type="pres">
      <dgm:prSet presAssocID="{C9D7721D-5094-40AA-BF5F-5070B93D2A3E}" presName="composite" presStyleCnt="0"/>
      <dgm:spPr/>
    </dgm:pt>
    <dgm:pt modelId="{5EA917F0-F6C7-49CB-B42F-FB28DAF36BE7}" type="pres">
      <dgm:prSet presAssocID="{C9D7721D-5094-40AA-BF5F-5070B93D2A3E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DC915F8-C1FC-4956-934D-2931B687C917}" type="pres">
      <dgm:prSet presAssocID="{C9D7721D-5094-40AA-BF5F-5070B93D2A3E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B5EEEAC-BA87-4DC1-9F77-54999C00D298}" type="pres">
      <dgm:prSet presAssocID="{A3495D04-2BD4-4022-96AE-EEF9B9934FD6}" presName="sp" presStyleCnt="0"/>
      <dgm:spPr/>
    </dgm:pt>
    <dgm:pt modelId="{FA80AA8A-8010-4BCE-B9F6-C0B8D28494F6}" type="pres">
      <dgm:prSet presAssocID="{3E6D5B69-80B7-4B7D-8698-9D1BCC0D6D4D}" presName="composite" presStyleCnt="0"/>
      <dgm:spPr/>
    </dgm:pt>
    <dgm:pt modelId="{9E99B4CC-980E-4881-BFAC-BF1749830D2E}" type="pres">
      <dgm:prSet presAssocID="{3E6D5B69-80B7-4B7D-8698-9D1BCC0D6D4D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8E9C0E9-D7E7-4577-B7B4-17FF0553F739}" type="pres">
      <dgm:prSet presAssocID="{3E6D5B69-80B7-4B7D-8698-9D1BCC0D6D4D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0BF792A-065B-47EE-BECC-9187945560A0}" type="pres">
      <dgm:prSet presAssocID="{CA1B2E28-B8FE-410B-BE95-3726E1E73671}" presName="sp" presStyleCnt="0"/>
      <dgm:spPr/>
    </dgm:pt>
    <dgm:pt modelId="{8DF68655-2C90-49B7-91FA-C9704263B412}" type="pres">
      <dgm:prSet presAssocID="{33A2155A-98F8-4FE8-BD45-F59425316C04}" presName="composite" presStyleCnt="0"/>
      <dgm:spPr/>
    </dgm:pt>
    <dgm:pt modelId="{DD640850-B4BD-40D4-BB90-134B346EA268}" type="pres">
      <dgm:prSet presAssocID="{33A2155A-98F8-4FE8-BD45-F59425316C04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FF09C73-F863-4A1A-A6EA-5009E2810CF0}" type="pres">
      <dgm:prSet presAssocID="{33A2155A-98F8-4FE8-BD45-F59425316C04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C01F3A37-D84A-42B7-B83B-BD2DD219B8CB}" type="presOf" srcId="{7D53688F-8939-4641-8CEC-DAC1FDAFD0F0}" destId="{D8E9C0E9-D7E7-4577-B7B4-17FF0553F739}" srcOrd="0" destOrd="0" presId="urn:microsoft.com/office/officeart/2005/8/layout/chevron2"/>
    <dgm:cxn modelId="{7186963F-CE69-4326-B6D6-F1CBBDEFECBF}" type="presOf" srcId="{ADADD8EB-2DF1-4323-9E29-7876AC0B58CA}" destId="{12F9806E-32E0-402C-BB23-A09EF44AAEBC}" srcOrd="0" destOrd="0" presId="urn:microsoft.com/office/officeart/2005/8/layout/chevron2"/>
    <dgm:cxn modelId="{24FF98A8-16AB-48A6-BC1F-21B61E14D1AC}" type="presOf" srcId="{2E9FD47E-2FDA-4601-B5C9-0882D0F2C3F4}" destId="{1EAD73EF-21E7-49FC-8D5E-C6F4CFBAD310}" srcOrd="0" destOrd="0" presId="urn:microsoft.com/office/officeart/2005/8/layout/chevron2"/>
    <dgm:cxn modelId="{BA737074-4002-45A2-81BB-E6960B09C45E}" type="presOf" srcId="{C9D7721D-5094-40AA-BF5F-5070B93D2A3E}" destId="{5EA917F0-F6C7-49CB-B42F-FB28DAF36BE7}" srcOrd="0" destOrd="0" presId="urn:microsoft.com/office/officeart/2005/8/layout/chevron2"/>
    <dgm:cxn modelId="{509AE7FE-32EF-4059-8B8E-3C88BB1CEC0D}" srcId="{F8B73839-7AC3-4936-90F0-C569075E765B}" destId="{2E9FD47E-2FDA-4601-B5C9-0882D0F2C3F4}" srcOrd="0" destOrd="0" parTransId="{2C2DA079-E406-47C8-A1D8-741958A1B83D}" sibTransId="{8AF7E51E-C8D1-47D5-ACAB-9DF2F5DD19D4}"/>
    <dgm:cxn modelId="{A8111EA6-42A0-4A4F-89B3-D8053D70B252}" type="presOf" srcId="{0C0064F3-C7DA-491A-A3FA-9F0A366FD713}" destId="{8FF09C73-F863-4A1A-A6EA-5009E2810CF0}" srcOrd="0" destOrd="0" presId="urn:microsoft.com/office/officeart/2005/8/layout/chevron2"/>
    <dgm:cxn modelId="{29FBF65B-CF38-4CDD-8138-AA5FF6C77A95}" type="presOf" srcId="{F8B73839-7AC3-4936-90F0-C569075E765B}" destId="{4ACC929D-CB27-4B41-B861-FF555C658852}" srcOrd="0" destOrd="0" presId="urn:microsoft.com/office/officeart/2005/8/layout/chevron2"/>
    <dgm:cxn modelId="{D1C6FEF6-C5E0-4765-BDD6-C485A1F32933}" type="presOf" srcId="{EEC3DCDE-7127-41D3-8A9B-831E085BCE28}" destId="{D5D549FD-C799-418F-9CF3-FBCB74C6EE35}" srcOrd="0" destOrd="0" presId="urn:microsoft.com/office/officeart/2005/8/layout/chevron2"/>
    <dgm:cxn modelId="{DAA7C3BA-BA84-47D9-A3AE-0F5FE70EB6A4}" srcId="{2E9FD47E-2FDA-4601-B5C9-0882D0F2C3F4}" destId="{ADADD8EB-2DF1-4323-9E29-7876AC0B58CA}" srcOrd="0" destOrd="0" parTransId="{D9E0BD8B-984F-4DB4-9230-57B1624727B0}" sibTransId="{C05B0736-A39D-4F2B-86F3-E0C8034AA9C6}"/>
    <dgm:cxn modelId="{58439A09-FBCB-4492-820B-BCE427C36AD6}" type="presOf" srcId="{33A2155A-98F8-4FE8-BD45-F59425316C04}" destId="{DD640850-B4BD-40D4-BB90-134B346EA268}" srcOrd="0" destOrd="0" presId="urn:microsoft.com/office/officeart/2005/8/layout/chevron2"/>
    <dgm:cxn modelId="{91634E18-A062-43B4-90B8-EFE3E6D3466B}" srcId="{F8B73839-7AC3-4936-90F0-C569075E765B}" destId="{31376891-08DD-4151-8AEE-32F8FAC01034}" srcOrd="1" destOrd="0" parTransId="{B4BAD033-AD29-4AA3-873C-F1561B6704D4}" sibTransId="{017F20DC-F947-4D37-98BF-774F89E0392C}"/>
    <dgm:cxn modelId="{CC7E23AD-CF21-4FD3-963E-B6B241E83465}" srcId="{31376891-08DD-4151-8AEE-32F8FAC01034}" destId="{EEC3DCDE-7127-41D3-8A9B-831E085BCE28}" srcOrd="0" destOrd="0" parTransId="{DDE66B04-7343-4A61-8458-4858B175CE38}" sibTransId="{F45EB545-3C21-4FA3-A847-405E9215260F}"/>
    <dgm:cxn modelId="{23A144C4-EBD1-4F9B-91BA-C8EEA160A24F}" srcId="{F8B73839-7AC3-4936-90F0-C569075E765B}" destId="{C9D7721D-5094-40AA-BF5F-5070B93D2A3E}" srcOrd="2" destOrd="0" parTransId="{5DC7DF89-68BC-497C-8EC3-4E3C07D04402}" sibTransId="{A3495D04-2BD4-4022-96AE-EEF9B9934FD6}"/>
    <dgm:cxn modelId="{B93462EF-FEB8-4C54-A2C0-BC385C65AD3C}" srcId="{3E6D5B69-80B7-4B7D-8698-9D1BCC0D6D4D}" destId="{7D53688F-8939-4641-8CEC-DAC1FDAFD0F0}" srcOrd="0" destOrd="0" parTransId="{D7085972-3CBC-4AD9-A6EA-FB06918F335C}" sibTransId="{F45E2D5B-A2F3-4D6D-A244-8E01314D4BBC}"/>
    <dgm:cxn modelId="{5A94FF8F-9070-4BBA-BC7B-29E226CF75D5}" type="presOf" srcId="{31376891-08DD-4151-8AEE-32F8FAC01034}" destId="{D518E5F6-0B34-4906-935B-BDE709643A85}" srcOrd="0" destOrd="0" presId="urn:microsoft.com/office/officeart/2005/8/layout/chevron2"/>
    <dgm:cxn modelId="{85931347-A4FC-401E-B499-2905789001B0}" srcId="{33A2155A-98F8-4FE8-BD45-F59425316C04}" destId="{0C0064F3-C7DA-491A-A3FA-9F0A366FD713}" srcOrd="0" destOrd="0" parTransId="{1A04471B-6E22-49BB-A364-184C52A2A3BD}" sibTransId="{A93DD120-1883-417C-B473-42FD06EC1931}"/>
    <dgm:cxn modelId="{6F158240-FE0E-470A-8854-1709A3CE4E31}" srcId="{F8B73839-7AC3-4936-90F0-C569075E765B}" destId="{3E6D5B69-80B7-4B7D-8698-9D1BCC0D6D4D}" srcOrd="3" destOrd="0" parTransId="{A45A005A-C697-44A8-8BB0-28FC985C9696}" sibTransId="{CA1B2E28-B8FE-410B-BE95-3726E1E73671}"/>
    <dgm:cxn modelId="{04A2C3E5-F8C2-4C8E-B7DF-AEB2BC0113A4}" srcId="{F8B73839-7AC3-4936-90F0-C569075E765B}" destId="{33A2155A-98F8-4FE8-BD45-F59425316C04}" srcOrd="4" destOrd="0" parTransId="{748A6D33-1AEF-403D-B22C-FC0BD2CFBAC0}" sibTransId="{B3FC8752-644D-4BD3-B91E-E63CED77360C}"/>
    <dgm:cxn modelId="{5548613A-B2CA-479F-B31D-8E2428942037}" type="presOf" srcId="{3E6D5B69-80B7-4B7D-8698-9D1BCC0D6D4D}" destId="{9E99B4CC-980E-4881-BFAC-BF1749830D2E}" srcOrd="0" destOrd="0" presId="urn:microsoft.com/office/officeart/2005/8/layout/chevron2"/>
    <dgm:cxn modelId="{E2B105C2-D230-48C8-A1EB-C743C3906274}" srcId="{C9D7721D-5094-40AA-BF5F-5070B93D2A3E}" destId="{7D1220FF-EBE1-4C8B-80F8-CE56B7DC46EA}" srcOrd="0" destOrd="0" parTransId="{CEDA3675-B397-4BAC-934D-F3FB934ADE03}" sibTransId="{B0C7720B-67EC-4C72-ACEA-8C4108301460}"/>
    <dgm:cxn modelId="{4D4E5644-358A-484D-B20D-82E5CAD585FD}" type="presOf" srcId="{7D1220FF-EBE1-4C8B-80F8-CE56B7DC46EA}" destId="{DDC915F8-C1FC-4956-934D-2931B687C917}" srcOrd="0" destOrd="0" presId="urn:microsoft.com/office/officeart/2005/8/layout/chevron2"/>
    <dgm:cxn modelId="{F08EEE25-7BFD-4406-AA0A-B27F459DA688}" type="presParOf" srcId="{4ACC929D-CB27-4B41-B861-FF555C658852}" destId="{8EC9E195-BE33-47A7-90E6-0F4B388ECCE2}" srcOrd="0" destOrd="0" presId="urn:microsoft.com/office/officeart/2005/8/layout/chevron2"/>
    <dgm:cxn modelId="{6CDD4373-F067-4D7A-9D5E-941BCC014B9D}" type="presParOf" srcId="{8EC9E195-BE33-47A7-90E6-0F4B388ECCE2}" destId="{1EAD73EF-21E7-49FC-8D5E-C6F4CFBAD310}" srcOrd="0" destOrd="0" presId="urn:microsoft.com/office/officeart/2005/8/layout/chevron2"/>
    <dgm:cxn modelId="{7CFEC9AC-EFDF-4798-AFC6-50D2C46E65A1}" type="presParOf" srcId="{8EC9E195-BE33-47A7-90E6-0F4B388ECCE2}" destId="{12F9806E-32E0-402C-BB23-A09EF44AAEBC}" srcOrd="1" destOrd="0" presId="urn:microsoft.com/office/officeart/2005/8/layout/chevron2"/>
    <dgm:cxn modelId="{9C904C60-D86F-420C-94DD-BC3F719A1728}" type="presParOf" srcId="{4ACC929D-CB27-4B41-B861-FF555C658852}" destId="{9809ABF7-BF24-46CB-B717-C671DA4C80EA}" srcOrd="1" destOrd="0" presId="urn:microsoft.com/office/officeart/2005/8/layout/chevron2"/>
    <dgm:cxn modelId="{DEDF5C90-1B3D-4069-AE49-021ECD328217}" type="presParOf" srcId="{4ACC929D-CB27-4B41-B861-FF555C658852}" destId="{69F1DA15-6853-4425-AA21-4EBCA9A6DD1B}" srcOrd="2" destOrd="0" presId="urn:microsoft.com/office/officeart/2005/8/layout/chevron2"/>
    <dgm:cxn modelId="{23B444F5-7497-4649-AD15-7701C2F86CCD}" type="presParOf" srcId="{69F1DA15-6853-4425-AA21-4EBCA9A6DD1B}" destId="{D518E5F6-0B34-4906-935B-BDE709643A85}" srcOrd="0" destOrd="0" presId="urn:microsoft.com/office/officeart/2005/8/layout/chevron2"/>
    <dgm:cxn modelId="{D73E8103-0615-4816-B2ED-FA9129D80875}" type="presParOf" srcId="{69F1DA15-6853-4425-AA21-4EBCA9A6DD1B}" destId="{D5D549FD-C799-418F-9CF3-FBCB74C6EE35}" srcOrd="1" destOrd="0" presId="urn:microsoft.com/office/officeart/2005/8/layout/chevron2"/>
    <dgm:cxn modelId="{3BD632A0-F676-4084-A4CD-EA9390846A9A}" type="presParOf" srcId="{4ACC929D-CB27-4B41-B861-FF555C658852}" destId="{85B389A6-FCAA-49D4-84D9-554D5350FBA3}" srcOrd="3" destOrd="0" presId="urn:microsoft.com/office/officeart/2005/8/layout/chevron2"/>
    <dgm:cxn modelId="{92342F46-37C2-482A-89E8-986236E8C80A}" type="presParOf" srcId="{4ACC929D-CB27-4B41-B861-FF555C658852}" destId="{4EE3669E-76D3-4C31-BA5B-2B5EF11A9FA5}" srcOrd="4" destOrd="0" presId="urn:microsoft.com/office/officeart/2005/8/layout/chevron2"/>
    <dgm:cxn modelId="{55146766-C5A1-4AB0-AA1D-98FE279F0199}" type="presParOf" srcId="{4EE3669E-76D3-4C31-BA5B-2B5EF11A9FA5}" destId="{5EA917F0-F6C7-49CB-B42F-FB28DAF36BE7}" srcOrd="0" destOrd="0" presId="urn:microsoft.com/office/officeart/2005/8/layout/chevron2"/>
    <dgm:cxn modelId="{47DB4886-7405-4C1C-BD31-B185A3C3EC28}" type="presParOf" srcId="{4EE3669E-76D3-4C31-BA5B-2B5EF11A9FA5}" destId="{DDC915F8-C1FC-4956-934D-2931B687C917}" srcOrd="1" destOrd="0" presId="urn:microsoft.com/office/officeart/2005/8/layout/chevron2"/>
    <dgm:cxn modelId="{74D76352-8BBC-4667-8CAB-32CEEE60FBB5}" type="presParOf" srcId="{4ACC929D-CB27-4B41-B861-FF555C658852}" destId="{8B5EEEAC-BA87-4DC1-9F77-54999C00D298}" srcOrd="5" destOrd="0" presId="urn:microsoft.com/office/officeart/2005/8/layout/chevron2"/>
    <dgm:cxn modelId="{47E866BA-A598-4560-B3A0-F632F0CD335B}" type="presParOf" srcId="{4ACC929D-CB27-4B41-B861-FF555C658852}" destId="{FA80AA8A-8010-4BCE-B9F6-C0B8D28494F6}" srcOrd="6" destOrd="0" presId="urn:microsoft.com/office/officeart/2005/8/layout/chevron2"/>
    <dgm:cxn modelId="{D232CBDB-15C0-4A34-8E42-F3AD4DD66835}" type="presParOf" srcId="{FA80AA8A-8010-4BCE-B9F6-C0B8D28494F6}" destId="{9E99B4CC-980E-4881-BFAC-BF1749830D2E}" srcOrd="0" destOrd="0" presId="urn:microsoft.com/office/officeart/2005/8/layout/chevron2"/>
    <dgm:cxn modelId="{7FCCA053-328C-4CC2-8C29-EC817984EF53}" type="presParOf" srcId="{FA80AA8A-8010-4BCE-B9F6-C0B8D28494F6}" destId="{D8E9C0E9-D7E7-4577-B7B4-17FF0553F739}" srcOrd="1" destOrd="0" presId="urn:microsoft.com/office/officeart/2005/8/layout/chevron2"/>
    <dgm:cxn modelId="{9DD9BE73-1634-4D1C-961B-5F0F1BE10AC2}" type="presParOf" srcId="{4ACC929D-CB27-4B41-B861-FF555C658852}" destId="{90BF792A-065B-47EE-BECC-9187945560A0}" srcOrd="7" destOrd="0" presId="urn:microsoft.com/office/officeart/2005/8/layout/chevron2"/>
    <dgm:cxn modelId="{D3CFA4A1-C739-40C7-8FAE-BBDB951773A7}" type="presParOf" srcId="{4ACC929D-CB27-4B41-B861-FF555C658852}" destId="{8DF68655-2C90-49B7-91FA-C9704263B412}" srcOrd="8" destOrd="0" presId="urn:microsoft.com/office/officeart/2005/8/layout/chevron2"/>
    <dgm:cxn modelId="{37B1F222-8B2A-4CA7-9065-7DCDBF907EA7}" type="presParOf" srcId="{8DF68655-2C90-49B7-91FA-C9704263B412}" destId="{DD640850-B4BD-40D4-BB90-134B346EA268}" srcOrd="0" destOrd="0" presId="urn:microsoft.com/office/officeart/2005/8/layout/chevron2"/>
    <dgm:cxn modelId="{804DF9B7-0A8A-46D6-81E0-88A0300D5992}" type="presParOf" srcId="{8DF68655-2C90-49B7-91FA-C9704263B412}" destId="{8FF09C73-F863-4A1A-A6EA-5009E2810CF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EAD73EF-21E7-49FC-8D5E-C6F4CFBAD310}">
      <dsp:nvSpPr>
        <dsp:cNvPr id="0" name=""/>
        <dsp:cNvSpPr/>
      </dsp:nvSpPr>
      <dsp:spPr>
        <a:xfrm rot="5400000">
          <a:off x="-136177" y="137878"/>
          <a:ext cx="907851" cy="635496"/>
        </a:xfrm>
        <a:prstGeom prst="chevron">
          <a:avLst/>
        </a:prstGeom>
        <a:gradFill rotWithShape="0">
          <a:gsLst>
            <a:gs pos="0">
              <a:schemeClr val="accent5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200" kern="1200" dirty="0">
            <a:solidFill>
              <a:srgbClr val="A3461D"/>
            </a:solidFill>
            <a:latin typeface="微軟正黑體" pitchFamily="34" charset="-120"/>
            <a:ea typeface="微軟正黑體" pitchFamily="34" charset="-120"/>
          </a:endParaRPr>
        </a:p>
      </dsp:txBody>
      <dsp:txXfrm rot="5400000">
        <a:off x="-136177" y="137878"/>
        <a:ext cx="907851" cy="635496"/>
      </dsp:txXfrm>
    </dsp:sp>
    <dsp:sp modelId="{12F9806E-32E0-402C-BB23-A09EF44AAEBC}">
      <dsp:nvSpPr>
        <dsp:cNvPr id="0" name=""/>
        <dsp:cNvSpPr/>
      </dsp:nvSpPr>
      <dsp:spPr>
        <a:xfrm rot="5400000">
          <a:off x="3083036" y="-2445839"/>
          <a:ext cx="590103" cy="54851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kern="1200" dirty="0" smtClean="0">
              <a:solidFill>
                <a:srgbClr val="A3461D"/>
              </a:solidFill>
              <a:latin typeface="微軟正黑體" pitchFamily="34" charset="-120"/>
              <a:ea typeface="微軟正黑體" pitchFamily="34" charset="-120"/>
            </a:rPr>
            <a:t>蓋洛普簡介</a:t>
          </a:r>
          <a:endParaRPr lang="zh-TW" altLang="en-US" sz="2400" kern="1200" dirty="0">
            <a:solidFill>
              <a:srgbClr val="A3461D"/>
            </a:solidFill>
            <a:latin typeface="微軟正黑體" pitchFamily="34" charset="-120"/>
            <a:ea typeface="微軟正黑體" pitchFamily="34" charset="-120"/>
          </a:endParaRPr>
        </a:p>
      </dsp:txBody>
      <dsp:txXfrm rot="5400000">
        <a:off x="3083036" y="-2445839"/>
        <a:ext cx="590103" cy="5485183"/>
      </dsp:txXfrm>
    </dsp:sp>
    <dsp:sp modelId="{D518E5F6-0B34-4906-935B-BDE709643A85}">
      <dsp:nvSpPr>
        <dsp:cNvPr id="0" name=""/>
        <dsp:cNvSpPr/>
      </dsp:nvSpPr>
      <dsp:spPr>
        <a:xfrm rot="5400000">
          <a:off x="-136177" y="926065"/>
          <a:ext cx="907851" cy="635496"/>
        </a:xfrm>
        <a:prstGeom prst="chevron">
          <a:avLst/>
        </a:prstGeom>
        <a:gradFill rotWithShape="0">
          <a:gsLst>
            <a:gs pos="0">
              <a:schemeClr val="accent5">
                <a:shade val="50000"/>
                <a:hueOff val="3870"/>
                <a:satOff val="11766"/>
                <a:lumOff val="11502"/>
                <a:alphaOff val="0"/>
                <a:shade val="51000"/>
                <a:satMod val="130000"/>
              </a:schemeClr>
            </a:gs>
            <a:gs pos="80000">
              <a:schemeClr val="accent5">
                <a:shade val="50000"/>
                <a:hueOff val="3870"/>
                <a:satOff val="11766"/>
                <a:lumOff val="11502"/>
                <a:alphaOff val="0"/>
                <a:shade val="93000"/>
                <a:satMod val="130000"/>
              </a:schemeClr>
            </a:gs>
            <a:gs pos="100000">
              <a:schemeClr val="accent5">
                <a:shade val="50000"/>
                <a:hueOff val="3870"/>
                <a:satOff val="11766"/>
                <a:lumOff val="1150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200" kern="1200" dirty="0">
            <a:solidFill>
              <a:srgbClr val="A3461D"/>
            </a:solidFill>
            <a:latin typeface="微軟正黑體" pitchFamily="34" charset="-120"/>
            <a:ea typeface="微軟正黑體" pitchFamily="34" charset="-120"/>
          </a:endParaRPr>
        </a:p>
      </dsp:txBody>
      <dsp:txXfrm rot="5400000">
        <a:off x="-136177" y="926065"/>
        <a:ext cx="907851" cy="635496"/>
      </dsp:txXfrm>
    </dsp:sp>
    <dsp:sp modelId="{D5D549FD-C799-418F-9CF3-FBCB74C6EE35}">
      <dsp:nvSpPr>
        <dsp:cNvPr id="0" name=""/>
        <dsp:cNvSpPr/>
      </dsp:nvSpPr>
      <dsp:spPr>
        <a:xfrm rot="5400000">
          <a:off x="3083036" y="-1657652"/>
          <a:ext cx="590103" cy="54851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shade val="50000"/>
              <a:hueOff val="3870"/>
              <a:satOff val="11766"/>
              <a:lumOff val="1150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kern="1200" dirty="0" smtClean="0">
              <a:solidFill>
                <a:srgbClr val="A3461D"/>
              </a:solidFill>
              <a:latin typeface="微軟正黑體" pitchFamily="34" charset="-120"/>
              <a:ea typeface="微軟正黑體" pitchFamily="34" charset="-120"/>
            </a:rPr>
            <a:t>專家看民調</a:t>
          </a:r>
          <a:endParaRPr lang="zh-TW" altLang="en-US" sz="2400" kern="1200" dirty="0">
            <a:solidFill>
              <a:srgbClr val="A3461D"/>
            </a:solidFill>
            <a:latin typeface="微軟正黑體" pitchFamily="34" charset="-120"/>
            <a:ea typeface="微軟正黑體" pitchFamily="34" charset="-120"/>
          </a:endParaRPr>
        </a:p>
      </dsp:txBody>
      <dsp:txXfrm rot="5400000">
        <a:off x="3083036" y="-1657652"/>
        <a:ext cx="590103" cy="5485183"/>
      </dsp:txXfrm>
    </dsp:sp>
    <dsp:sp modelId="{5EA917F0-F6C7-49CB-B42F-FB28DAF36BE7}">
      <dsp:nvSpPr>
        <dsp:cNvPr id="0" name=""/>
        <dsp:cNvSpPr/>
      </dsp:nvSpPr>
      <dsp:spPr>
        <a:xfrm rot="5400000">
          <a:off x="-136177" y="1714251"/>
          <a:ext cx="907851" cy="635496"/>
        </a:xfrm>
        <a:prstGeom prst="chevron">
          <a:avLst/>
        </a:prstGeom>
        <a:gradFill rotWithShape="0">
          <a:gsLst>
            <a:gs pos="0">
              <a:schemeClr val="accent5">
                <a:shade val="50000"/>
                <a:hueOff val="7740"/>
                <a:satOff val="23533"/>
                <a:lumOff val="23004"/>
                <a:alphaOff val="0"/>
                <a:shade val="51000"/>
                <a:satMod val="130000"/>
              </a:schemeClr>
            </a:gs>
            <a:gs pos="80000">
              <a:schemeClr val="accent5">
                <a:shade val="50000"/>
                <a:hueOff val="7740"/>
                <a:satOff val="23533"/>
                <a:lumOff val="23004"/>
                <a:alphaOff val="0"/>
                <a:shade val="93000"/>
                <a:satMod val="130000"/>
              </a:schemeClr>
            </a:gs>
            <a:gs pos="100000">
              <a:schemeClr val="accent5">
                <a:shade val="50000"/>
                <a:hueOff val="7740"/>
                <a:satOff val="23533"/>
                <a:lumOff val="2300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200" kern="1200" dirty="0">
            <a:solidFill>
              <a:srgbClr val="A3461D"/>
            </a:solidFill>
            <a:latin typeface="微軟正黑體" pitchFamily="34" charset="-120"/>
            <a:ea typeface="微軟正黑體" pitchFamily="34" charset="-120"/>
          </a:endParaRPr>
        </a:p>
      </dsp:txBody>
      <dsp:txXfrm rot="5400000">
        <a:off x="-136177" y="1714251"/>
        <a:ext cx="907851" cy="635496"/>
      </dsp:txXfrm>
    </dsp:sp>
    <dsp:sp modelId="{DDC915F8-C1FC-4956-934D-2931B687C917}">
      <dsp:nvSpPr>
        <dsp:cNvPr id="0" name=""/>
        <dsp:cNvSpPr/>
      </dsp:nvSpPr>
      <dsp:spPr>
        <a:xfrm rot="5400000">
          <a:off x="3083036" y="-869465"/>
          <a:ext cx="590103" cy="54851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shade val="50000"/>
              <a:hueOff val="7740"/>
              <a:satOff val="23533"/>
              <a:lumOff val="2300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kern="1200" dirty="0" smtClean="0">
              <a:solidFill>
                <a:srgbClr val="A3461D"/>
              </a:solidFill>
              <a:latin typeface="微軟正黑體" pitchFamily="34" charset="-120"/>
              <a:ea typeface="微軟正黑體" pitchFamily="34" charset="-120"/>
            </a:rPr>
            <a:t>進行民調的方法</a:t>
          </a:r>
          <a:endParaRPr lang="zh-TW" altLang="en-US" sz="2400" kern="1200" dirty="0">
            <a:solidFill>
              <a:srgbClr val="A3461D"/>
            </a:solidFill>
            <a:latin typeface="微軟正黑體" pitchFamily="34" charset="-120"/>
            <a:ea typeface="微軟正黑體" pitchFamily="34" charset="-120"/>
          </a:endParaRPr>
        </a:p>
      </dsp:txBody>
      <dsp:txXfrm rot="5400000">
        <a:off x="3083036" y="-869465"/>
        <a:ext cx="590103" cy="5485183"/>
      </dsp:txXfrm>
    </dsp:sp>
    <dsp:sp modelId="{9E99B4CC-980E-4881-BFAC-BF1749830D2E}">
      <dsp:nvSpPr>
        <dsp:cNvPr id="0" name=""/>
        <dsp:cNvSpPr/>
      </dsp:nvSpPr>
      <dsp:spPr>
        <a:xfrm rot="5400000">
          <a:off x="-136177" y="2502438"/>
          <a:ext cx="907851" cy="635496"/>
        </a:xfrm>
        <a:prstGeom prst="chevron">
          <a:avLst/>
        </a:prstGeom>
        <a:gradFill rotWithShape="0">
          <a:gsLst>
            <a:gs pos="0">
              <a:schemeClr val="accent5">
                <a:shade val="50000"/>
                <a:hueOff val="7740"/>
                <a:satOff val="23533"/>
                <a:lumOff val="23004"/>
                <a:alphaOff val="0"/>
                <a:shade val="51000"/>
                <a:satMod val="130000"/>
              </a:schemeClr>
            </a:gs>
            <a:gs pos="80000">
              <a:schemeClr val="accent5">
                <a:shade val="50000"/>
                <a:hueOff val="7740"/>
                <a:satOff val="23533"/>
                <a:lumOff val="23004"/>
                <a:alphaOff val="0"/>
                <a:shade val="93000"/>
                <a:satMod val="130000"/>
              </a:schemeClr>
            </a:gs>
            <a:gs pos="100000">
              <a:schemeClr val="accent5">
                <a:shade val="50000"/>
                <a:hueOff val="7740"/>
                <a:satOff val="23533"/>
                <a:lumOff val="2300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200" kern="1200" dirty="0">
            <a:solidFill>
              <a:srgbClr val="A3461D"/>
            </a:solidFill>
            <a:latin typeface="微軟正黑體" pitchFamily="34" charset="-120"/>
            <a:ea typeface="微軟正黑體" pitchFamily="34" charset="-120"/>
          </a:endParaRPr>
        </a:p>
      </dsp:txBody>
      <dsp:txXfrm rot="5400000">
        <a:off x="-136177" y="2502438"/>
        <a:ext cx="907851" cy="635496"/>
      </dsp:txXfrm>
    </dsp:sp>
    <dsp:sp modelId="{D8E9C0E9-D7E7-4577-B7B4-17FF0553F739}">
      <dsp:nvSpPr>
        <dsp:cNvPr id="0" name=""/>
        <dsp:cNvSpPr/>
      </dsp:nvSpPr>
      <dsp:spPr>
        <a:xfrm rot="5400000">
          <a:off x="3083036" y="-81279"/>
          <a:ext cx="590103" cy="54851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shade val="50000"/>
              <a:hueOff val="7740"/>
              <a:satOff val="23533"/>
              <a:lumOff val="2300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kern="1200" dirty="0" smtClean="0">
              <a:solidFill>
                <a:srgbClr val="A3461D"/>
              </a:solidFill>
              <a:latin typeface="微軟正黑體" pitchFamily="34" charset="-120"/>
              <a:ea typeface="微軟正黑體" pitchFamily="34" charset="-120"/>
            </a:rPr>
            <a:t>常見民調的問題</a:t>
          </a:r>
          <a:endParaRPr lang="zh-TW" altLang="en-US" sz="2400" kern="1200" dirty="0">
            <a:solidFill>
              <a:srgbClr val="A3461D"/>
            </a:solidFill>
            <a:latin typeface="微軟正黑體" pitchFamily="34" charset="-120"/>
            <a:ea typeface="微軟正黑體" pitchFamily="34" charset="-120"/>
          </a:endParaRPr>
        </a:p>
      </dsp:txBody>
      <dsp:txXfrm rot="5400000">
        <a:off x="3083036" y="-81279"/>
        <a:ext cx="590103" cy="5485183"/>
      </dsp:txXfrm>
    </dsp:sp>
    <dsp:sp modelId="{DD640850-B4BD-40D4-BB90-134B346EA268}">
      <dsp:nvSpPr>
        <dsp:cNvPr id="0" name=""/>
        <dsp:cNvSpPr/>
      </dsp:nvSpPr>
      <dsp:spPr>
        <a:xfrm rot="5400000">
          <a:off x="-136177" y="3290625"/>
          <a:ext cx="907851" cy="635496"/>
        </a:xfrm>
        <a:prstGeom prst="chevron">
          <a:avLst/>
        </a:prstGeom>
        <a:gradFill rotWithShape="0">
          <a:gsLst>
            <a:gs pos="0">
              <a:schemeClr val="accent5">
                <a:shade val="50000"/>
                <a:hueOff val="3870"/>
                <a:satOff val="11766"/>
                <a:lumOff val="11502"/>
                <a:alphaOff val="0"/>
                <a:shade val="51000"/>
                <a:satMod val="130000"/>
              </a:schemeClr>
            </a:gs>
            <a:gs pos="80000">
              <a:schemeClr val="accent5">
                <a:shade val="50000"/>
                <a:hueOff val="3870"/>
                <a:satOff val="11766"/>
                <a:lumOff val="11502"/>
                <a:alphaOff val="0"/>
                <a:shade val="93000"/>
                <a:satMod val="130000"/>
              </a:schemeClr>
            </a:gs>
            <a:gs pos="100000">
              <a:schemeClr val="accent5">
                <a:shade val="50000"/>
                <a:hueOff val="3870"/>
                <a:satOff val="11766"/>
                <a:lumOff val="1150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200" kern="1200" dirty="0">
            <a:solidFill>
              <a:srgbClr val="A3461D"/>
            </a:solidFill>
            <a:latin typeface="微軟正黑體" pitchFamily="34" charset="-120"/>
            <a:ea typeface="微軟正黑體" pitchFamily="34" charset="-120"/>
          </a:endParaRPr>
        </a:p>
      </dsp:txBody>
      <dsp:txXfrm rot="5400000">
        <a:off x="-136177" y="3290625"/>
        <a:ext cx="907851" cy="635496"/>
      </dsp:txXfrm>
    </dsp:sp>
    <dsp:sp modelId="{8FF09C73-F863-4A1A-A6EA-5009E2810CF0}">
      <dsp:nvSpPr>
        <dsp:cNvPr id="0" name=""/>
        <dsp:cNvSpPr/>
      </dsp:nvSpPr>
      <dsp:spPr>
        <a:xfrm rot="5400000">
          <a:off x="3083036" y="706907"/>
          <a:ext cx="590103" cy="54851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shade val="50000"/>
              <a:hueOff val="3870"/>
              <a:satOff val="11766"/>
              <a:lumOff val="1150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kern="1200" dirty="0" smtClean="0">
              <a:solidFill>
                <a:srgbClr val="A3461D"/>
              </a:solidFill>
              <a:latin typeface="微軟正黑體" pitchFamily="34" charset="-120"/>
              <a:ea typeface="微軟正黑體" pitchFamily="34" charset="-120"/>
            </a:rPr>
            <a:t>現今的民調環境</a:t>
          </a:r>
          <a:endParaRPr lang="zh-TW" altLang="en-US" sz="2400" kern="1200" dirty="0">
            <a:solidFill>
              <a:srgbClr val="A3461D"/>
            </a:solidFill>
            <a:latin typeface="微軟正黑體" pitchFamily="34" charset="-120"/>
            <a:ea typeface="微軟正黑體" pitchFamily="34" charset="-120"/>
          </a:endParaRPr>
        </a:p>
      </dsp:txBody>
      <dsp:txXfrm rot="5400000">
        <a:off x="3083036" y="706907"/>
        <a:ext cx="590103" cy="54851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013F7FAE-CFEB-44ED-9C3B-7037100314B3}" type="datetimeFigureOut">
              <a:rPr lang="zh-TW" altLang="en-US"/>
              <a:pPr>
                <a:defRPr/>
              </a:pPr>
              <a:t>2012/10/30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B655266-7F4B-47C6-B7DB-625E1C0D509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zh-TW" smtClean="0"/>
          </a:p>
          <a:p>
            <a:pPr eaLnBrk="1" hangingPunct="1"/>
            <a:endParaRPr lang="zh-TW" altLang="en-US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5018EED-BB8B-4872-A464-4BD674D7C32A}" type="slidenum">
              <a:rPr lang="zh-TW" altLang="en-US" smtClean="0"/>
              <a:pPr>
                <a:defRPr/>
              </a:pPr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smtClean="0"/>
              <a:t>→</a:t>
            </a:r>
            <a:r>
              <a:rPr lang="zh-TW" altLang="zh-TW" smtClean="0"/>
              <a:t>例如：</a:t>
            </a:r>
            <a:r>
              <a:rPr lang="en-US" altLang="zh-TW" smtClean="0"/>
              <a:t>MX</a:t>
            </a:r>
            <a:r>
              <a:rPr lang="zh-TW" altLang="zh-TW" smtClean="0"/>
              <a:t>飛彈與和平號、婦女選擇權與墮胎權，有些詞彙數於安撫型，有些則屬於激怒型。</a:t>
            </a:r>
            <a:endParaRPr lang="en-US" altLang="zh-TW" smtClean="0"/>
          </a:p>
        </p:txBody>
      </p:sp>
      <p:sp>
        <p:nvSpPr>
          <p:cNvPr id="3789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512EF0-CB7F-48E7-80D9-4AFA4C59E609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smtClean="0"/>
              <a:t>→</a:t>
            </a:r>
            <a:r>
              <a:rPr lang="zh-TW" altLang="zh-TW" smtClean="0"/>
              <a:t>如某項調查，兒童最該學習的是什麼，五選一的情況下，六二</a:t>
            </a:r>
            <a:r>
              <a:rPr lang="en-US" altLang="zh-TW" smtClean="0"/>
              <a:t>%</a:t>
            </a:r>
            <a:r>
              <a:rPr lang="zh-TW" altLang="zh-TW" smtClean="0"/>
              <a:t>選擇「自發性思考」，簡答模式時只有五</a:t>
            </a:r>
            <a:r>
              <a:rPr lang="en-US" altLang="zh-TW" smtClean="0"/>
              <a:t>%</a:t>
            </a:r>
            <a:r>
              <a:rPr lang="zh-TW" altLang="zh-TW" smtClean="0"/>
              <a:t>回答同一答案。</a:t>
            </a:r>
          </a:p>
        </p:txBody>
      </p:sp>
      <p:sp>
        <p:nvSpPr>
          <p:cNvPr id="3789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80DD1D-1A1A-46BA-B647-A786D589C4ED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smtClean="0"/>
              <a:t>→</a:t>
            </a:r>
            <a:r>
              <a:rPr lang="zh-TW" altLang="zh-TW" smtClean="0"/>
              <a:t>問題有評判</a:t>
            </a:r>
            <a:r>
              <a:rPr lang="zh-TW" altLang="en-US" smtClean="0"/>
              <a:t>受訪者</a:t>
            </a:r>
            <a:r>
              <a:rPr lang="zh-TW" altLang="zh-TW" smtClean="0"/>
              <a:t>知識或性格者，他們的口氣通常較確定，甚至會說謊掩飾無知，例如：美國猶太人學會曾調查美國人對各族群的看法，將近三零</a:t>
            </a:r>
            <a:r>
              <a:rPr lang="en-US" altLang="zh-TW" smtClean="0"/>
              <a:t>%</a:t>
            </a:r>
            <a:r>
              <a:rPr lang="zh-TW" altLang="zh-TW" smtClean="0"/>
              <a:t>的受訪者對虛構的「威鮮人」有看法，認為其地位超過墨西哥人、越南人及非裔黑人。</a:t>
            </a:r>
            <a:endParaRPr lang="zh-TW" altLang="en-US" smtClean="0"/>
          </a:p>
        </p:txBody>
      </p:sp>
      <p:sp>
        <p:nvSpPr>
          <p:cNvPr id="3789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E20C29E-69D1-4702-A1ED-D687F0CE3965}" type="slidenum">
              <a:rPr lang="zh-TW" altLang="en-US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zh-TW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smtClean="0"/>
              <a:t>→</a:t>
            </a:r>
            <a:r>
              <a:rPr lang="zh-TW" altLang="zh-TW" smtClean="0"/>
              <a:t>例如一九五零年的兩個問題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    </a:t>
            </a:r>
            <a:r>
              <a:rPr lang="zh-TW" altLang="zh-TW" smtClean="0"/>
              <a:t>問題一：你認為美國是否應准許蘇俄新聞記者入境自由報導</a:t>
            </a:r>
            <a:r>
              <a:rPr lang="en-US" altLang="zh-TW" smtClean="0"/>
              <a:t>?</a:t>
            </a:r>
            <a:endParaRPr lang="zh-TW" altLang="zh-TW" smtClean="0"/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    </a:t>
            </a:r>
            <a:r>
              <a:rPr lang="zh-TW" altLang="zh-TW" smtClean="0"/>
              <a:t>問題二：你認為蘇俄是否應准許美國新聞記者入境自由報導</a:t>
            </a:r>
            <a:r>
              <a:rPr lang="en-US" altLang="zh-TW" smtClean="0"/>
              <a:t>?</a:t>
            </a:r>
            <a:endParaRPr lang="zh-TW" altLang="zh-TW" smtClean="0"/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    </a:t>
            </a:r>
            <a:r>
              <a:rPr lang="zh-TW" altLang="zh-TW" smtClean="0"/>
              <a:t>第一題答是的有三六</a:t>
            </a:r>
            <a:r>
              <a:rPr lang="en-US" altLang="zh-TW" smtClean="0"/>
              <a:t>%</a:t>
            </a:r>
            <a:r>
              <a:rPr lang="zh-TW" altLang="zh-TW" smtClean="0"/>
              <a:t>，但當次序調換時，答是的有七三</a:t>
            </a:r>
            <a:r>
              <a:rPr lang="en-US" altLang="zh-TW" smtClean="0"/>
              <a:t>%</a:t>
            </a:r>
            <a:r>
              <a:rPr lang="zh-TW" altLang="zh-TW" smtClean="0"/>
              <a:t>，因為受訪者至少潛意識會想到公平原則。</a:t>
            </a:r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    </a:t>
            </a:r>
            <a:r>
              <a:rPr lang="zh-TW" altLang="zh-TW" smtClean="0"/>
              <a:t>但這種上下文效應，可利用在同類問題之間穿插緩衝問題來消除。</a:t>
            </a:r>
          </a:p>
        </p:txBody>
      </p:sp>
      <p:sp>
        <p:nvSpPr>
          <p:cNvPr id="3891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69661A-AF6B-4F68-9668-23AE7DC219AB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smtClean="0"/>
              <a:t>→</a:t>
            </a:r>
            <a:r>
              <a:rPr lang="zh-TW" altLang="zh-TW" smtClean="0"/>
              <a:t>如：當問及受訪者網球是否比足球有趣，和足球是否比網球有趣，結果大異其趣，因為當問題以足球為主體，受訪者會專注在足球的特點上，再檢查網球是否也有相</a:t>
            </a:r>
            <a:r>
              <a:rPr lang="zh-TW" altLang="en-US" smtClean="0"/>
              <a:t> 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    </a:t>
            </a:r>
            <a:r>
              <a:rPr lang="zh-TW" altLang="zh-TW" smtClean="0"/>
              <a:t>同特點，而忽略了網球本身的特點。</a:t>
            </a:r>
          </a:p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3891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B19B7E6-F80B-4BEF-A2CE-E61A44E905F3}" type="slidenum">
              <a:rPr lang="zh-TW" altLang="en-US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zh-TW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smtClean="0"/>
              <a:t>→</a:t>
            </a:r>
            <a:r>
              <a:rPr lang="zh-TW" altLang="zh-TW" smtClean="0"/>
              <a:t>瑣碎的問題如</a:t>
            </a:r>
            <a:r>
              <a:rPr lang="en-US" altLang="zh-TW" smtClean="0"/>
              <a:t>NBC(</a:t>
            </a:r>
            <a:r>
              <a:rPr lang="zh-TW" altLang="zh-TW" smtClean="0"/>
              <a:t>華爾街日報</a:t>
            </a:r>
            <a:r>
              <a:rPr lang="en-US" altLang="zh-TW" smtClean="0"/>
              <a:t>)</a:t>
            </a:r>
            <a:r>
              <a:rPr lang="zh-TW" altLang="zh-TW" smtClean="0"/>
              <a:t>花了數千美元詢問大眾對第一夫人希拉蕊保留娘家姓氏的意見</a:t>
            </a:r>
            <a:r>
              <a:rPr lang="zh-TW" altLang="en-US" smtClean="0"/>
              <a:t>  ；</a:t>
            </a:r>
            <a:r>
              <a:rPr lang="zh-TW" altLang="zh-TW" smtClean="0"/>
              <a:t>調查是否有必要性或任何助益</a:t>
            </a:r>
            <a:r>
              <a:rPr lang="en-US" altLang="zh-TW" smtClean="0"/>
              <a:t>(</a:t>
            </a:r>
            <a:r>
              <a:rPr lang="zh-TW" altLang="zh-TW" smtClean="0"/>
              <a:t>成本高意義卻不大</a:t>
            </a:r>
            <a:r>
              <a:rPr lang="en-US" altLang="zh-TW" smtClean="0"/>
              <a:t>)</a:t>
            </a:r>
            <a:r>
              <a:rPr lang="zh-TW" altLang="zh-TW" smtClean="0"/>
              <a:t>值得深思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→</a:t>
            </a:r>
            <a:r>
              <a:rPr lang="zh-TW" altLang="zh-TW" smtClean="0"/>
              <a:t>因此當下的情緒反應可能影響回答的內容 </a:t>
            </a:r>
            <a:r>
              <a:rPr lang="en-US" altLang="zh-TW" smtClean="0"/>
              <a:t>  ex.</a:t>
            </a:r>
            <a:r>
              <a:rPr lang="zh-TW" altLang="zh-TW" smtClean="0"/>
              <a:t>書中提到某位心理學教授設計一題，要受訪者以一到一百的等級形容自己的情緒，但受訪者說</a:t>
            </a:r>
            <a:r>
              <a:rPr lang="en-US" altLang="zh-TW" smtClean="0"/>
              <a:t>”</a:t>
            </a:r>
            <a:r>
              <a:rPr lang="zh-TW" altLang="zh-TW" smtClean="0"/>
              <a:t>現在你打斷我吃飯十分鐘，所以只有四十分</a:t>
            </a:r>
            <a:r>
              <a:rPr lang="en-US" altLang="zh-TW" smtClean="0"/>
              <a:t>"</a:t>
            </a:r>
            <a:r>
              <a:rPr lang="zh-TW" altLang="zh-TW" smtClean="0"/>
              <a:t>。</a:t>
            </a:r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→</a:t>
            </a:r>
            <a:r>
              <a:rPr lang="zh-TW" altLang="zh-TW" smtClean="0"/>
              <a:t>不管受訪者有沒有意見，業者常不把</a:t>
            </a:r>
            <a:r>
              <a:rPr lang="en-US" altLang="zh-TW" smtClean="0"/>
              <a:t>”</a:t>
            </a:r>
            <a:r>
              <a:rPr lang="zh-TW" altLang="zh-TW" smtClean="0"/>
              <a:t>不知道</a:t>
            </a:r>
            <a:r>
              <a:rPr lang="en-US" altLang="zh-TW" smtClean="0"/>
              <a:t>”</a:t>
            </a:r>
            <a:r>
              <a:rPr lang="zh-TW" altLang="zh-TW" smtClean="0"/>
              <a:t>考慮至該題選項中，因為對他們來說沒有參考價值，所以受訪者常被要求說出</a:t>
            </a:r>
            <a:r>
              <a:rPr lang="en-US" altLang="zh-TW" smtClean="0"/>
              <a:t>”</a:t>
            </a:r>
            <a:r>
              <a:rPr lang="zh-TW" altLang="zh-TW" smtClean="0"/>
              <a:t>傾向</a:t>
            </a:r>
            <a:r>
              <a:rPr lang="en-US" altLang="zh-TW" smtClean="0"/>
              <a:t>”</a:t>
            </a:r>
            <a:r>
              <a:rPr lang="zh-TW" altLang="zh-TW" smtClean="0"/>
              <a:t>哪個選項。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3994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BB2DAB-BB8A-410D-943B-99BAC7960192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smtClean="0"/>
              <a:t>→</a:t>
            </a:r>
            <a:r>
              <a:rPr lang="zh-TW" altLang="zh-TW" smtClean="0"/>
              <a:t>隨機指每個人被受訪的機率相等，若在晚上進行電訪，受訪的對象不外乎是家庭主婦或下班回到家的上班族等等，但有些上晚班或未回到家的民眾就無法訪問</a:t>
            </a:r>
          </a:p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3994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074090-E828-4F1B-AFE4-928F48673EC1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tabLst>
                <a:tab pos="457200" algn="l"/>
              </a:tabLst>
            </a:pPr>
            <a:r>
              <a:rPr lang="zh-TW" altLang="en-US" smtClean="0"/>
              <a:t>→</a:t>
            </a:r>
            <a:r>
              <a:rPr lang="zh-TW" altLang="zh-TW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</a:rPr>
              <a:t>過去人們要做複雜的決策時，多根據常識、經驗與智慧做判斷，現在則是由數字來提供理性的基礎。但這些資訊往往不是在擴展知識的前提下產生的，而是為了促銷某種產品或理念。</a:t>
            </a:r>
            <a:endParaRPr lang="en-US" altLang="zh-TW" smtClean="0">
              <a:solidFill>
                <a:srgbClr val="FF0000"/>
              </a:solidFill>
              <a:latin typeface="Times New Roman" pitchFamily="18" charset="0"/>
              <a:ea typeface="微軟正黑體" pitchFamily="34" charset="-120"/>
            </a:endParaRPr>
          </a:p>
          <a:p>
            <a:pPr eaLnBrk="1" hangingPunct="1">
              <a:spcBef>
                <a:spcPct val="0"/>
              </a:spcBef>
              <a:tabLst>
                <a:tab pos="457200" algn="l"/>
              </a:tabLst>
            </a:pPr>
            <a:r>
              <a:rPr lang="zh-TW" altLang="en-US" smtClean="0">
                <a:latin typeface="Times New Roman" pitchFamily="18" charset="0"/>
              </a:rPr>
              <a:t>→像是研究</a:t>
            </a:r>
            <a:r>
              <a:rPr lang="zh-TW" altLang="zh-TW" smtClean="0"/>
              <a:t>和善的醫生護士</a:t>
            </a:r>
            <a:r>
              <a:rPr lang="zh-TW" altLang="en-US" smtClean="0"/>
              <a:t>是否讓病患較滿意；雅虎奇摩首頁的調查，除了樣本代表性不夠，議題多半也都沒什麼大用處。</a:t>
            </a:r>
            <a:endParaRPr lang="en-US" altLang="zh-TW" smtClean="0"/>
          </a:p>
          <a:p>
            <a:pPr eaLnBrk="1" hangingPunct="1">
              <a:spcBef>
                <a:spcPct val="0"/>
              </a:spcBef>
              <a:tabLst>
                <a:tab pos="457200" algn="l"/>
              </a:tabLst>
            </a:pPr>
            <a:r>
              <a:rPr lang="zh-TW" altLang="en-US" smtClean="0"/>
              <a:t>    </a:t>
            </a:r>
          </a:p>
          <a:p>
            <a:pPr eaLnBrk="1" hangingPunct="1">
              <a:spcBef>
                <a:spcPct val="0"/>
              </a:spcBef>
              <a:tabLst>
                <a:tab pos="457200" algn="l"/>
              </a:tabLst>
            </a:pPr>
            <a:endParaRPr lang="zh-TW" altLang="zh-TW" smtClean="0"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tabLst>
                <a:tab pos="457200" algn="l"/>
              </a:tabLst>
            </a:pPr>
            <a:endParaRPr lang="zh-TW" altLang="en-US" smtClean="0"/>
          </a:p>
        </p:txBody>
      </p:sp>
      <p:sp>
        <p:nvSpPr>
          <p:cNvPr id="4096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A230E59-37A5-4A22-9384-B55A53EACD6F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tabLst>
                <a:tab pos="457200" algn="l"/>
              </a:tabLst>
            </a:pPr>
            <a:r>
              <a:rPr lang="zh-TW" altLang="en-US" smtClean="0"/>
              <a:t>→</a:t>
            </a:r>
            <a:r>
              <a:rPr lang="zh-TW" altLang="en-US" smtClean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斷章取義的報導數字，</a:t>
            </a:r>
            <a:r>
              <a:rPr lang="zh-TW" altLang="zh-TW" smtClean="0"/>
              <a:t>如美國癌症協會公布婦女罹患乳癌的機率是九分之一，但其實婦女罹患乳癌的機率隨年齡增加，九分之一是女人一生所有機率的累積。</a:t>
            </a:r>
            <a:endParaRPr lang="en-US" altLang="zh-TW" smtClean="0"/>
          </a:p>
          <a:p>
            <a:pPr eaLnBrk="1" hangingPunct="1">
              <a:spcBef>
                <a:spcPct val="0"/>
              </a:spcBef>
              <a:tabLst>
                <a:tab pos="457200" algn="l"/>
              </a:tabLst>
            </a:pPr>
            <a:r>
              <a:rPr lang="zh-TW" altLang="en-US" smtClean="0"/>
              <a:t>    </a:t>
            </a:r>
            <a:r>
              <a:rPr lang="zh-TW" altLang="zh-TW" smtClean="0"/>
              <a:t>同樣的數字資料得出完全不同的結論，如一九九二年七月二十四日《紐約時報》人口調查：八零年代黑白收入差距縮小</a:t>
            </a:r>
            <a:r>
              <a:rPr lang="en-US" altLang="zh-TW" smtClean="0"/>
              <a:t> v.s. </a:t>
            </a:r>
            <a:r>
              <a:rPr lang="zh-TW" altLang="zh-TW" smtClean="0"/>
              <a:t>《今日美國》少數族群收入差距擴大。</a:t>
            </a:r>
            <a:endParaRPr lang="en-US" altLang="zh-TW" smtClean="0"/>
          </a:p>
          <a:p>
            <a:pPr eaLnBrk="1" hangingPunct="1">
              <a:spcBef>
                <a:spcPct val="0"/>
              </a:spcBef>
              <a:tabLst>
                <a:tab pos="457200" algn="l"/>
              </a:tabLst>
            </a:pPr>
            <a:r>
              <a:rPr lang="zh-TW" altLang="en-US" smtClean="0"/>
              <a:t>    </a:t>
            </a:r>
            <a:r>
              <a:rPr lang="zh-TW" altLang="zh-TW" smtClean="0"/>
              <a:t>透過引導式的問項、事先設定數字、限定資料範圍、樣本的設計、曲解或說謊，得出的調查數字成為利益人士的武器。</a:t>
            </a:r>
            <a:endParaRPr lang="en-US" altLang="zh-TW" smtClean="0"/>
          </a:p>
          <a:p>
            <a:pPr eaLnBrk="1" hangingPunct="1">
              <a:spcBef>
                <a:spcPct val="0"/>
              </a:spcBef>
              <a:tabLst>
                <a:tab pos="457200" algn="l"/>
              </a:tabLst>
            </a:pPr>
            <a:r>
              <a:rPr lang="zh-TW" altLang="en-US" smtClean="0"/>
              <a:t>    </a:t>
            </a:r>
            <a:r>
              <a:rPr lang="zh-TW" altLang="zh-TW" smtClean="0"/>
              <a:t>近年來政府的研究預算越來越少，科學家失業的越來越多，大學也是收入減少，支出增加，到是私人公司發現聘用學術界、政府或商業研究人員既便宜又有公信力，</a:t>
            </a:r>
            <a:r>
              <a:rPr lang="zh-TW" altLang="en-US" smtClean="0"/>
              <a:t>  </a:t>
            </a:r>
            <a:endParaRPr lang="en-US" altLang="zh-TW" smtClean="0"/>
          </a:p>
          <a:p>
            <a:pPr eaLnBrk="1" hangingPunct="1">
              <a:spcBef>
                <a:spcPct val="0"/>
              </a:spcBef>
              <a:tabLst>
                <a:tab pos="457200" algn="l"/>
              </a:tabLst>
            </a:pPr>
            <a:r>
              <a:rPr lang="zh-TW" altLang="en-US" smtClean="0"/>
              <a:t>    </a:t>
            </a:r>
            <a:r>
              <a:rPr lang="zh-TW" altLang="zh-TW" smtClean="0"/>
              <a:t>比自己設立研究部門惹人疑竇要划算得多，形成「</a:t>
            </a:r>
            <a:r>
              <a:rPr lang="zh-TW" altLang="zh-TW" b="1" smtClean="0"/>
              <a:t>在資訊業，真相只屬於花錢的人」</a:t>
            </a:r>
            <a:r>
              <a:rPr lang="zh-TW" altLang="zh-TW" smtClean="0"/>
              <a:t>，只發布對其有利的肯定結果，不利或沒有結果的則置之不談。</a:t>
            </a:r>
            <a:endParaRPr lang="en-US" altLang="zh-TW" smtClean="0"/>
          </a:p>
          <a:p>
            <a:pPr eaLnBrk="1" hangingPunct="1">
              <a:spcBef>
                <a:spcPct val="0"/>
              </a:spcBef>
              <a:tabLst>
                <a:tab pos="457200" algn="l"/>
              </a:tabLst>
            </a:pPr>
            <a:r>
              <a:rPr lang="zh-TW" altLang="en-US" smtClean="0"/>
              <a:t>    </a:t>
            </a:r>
          </a:p>
          <a:p>
            <a:pPr eaLnBrk="1" hangingPunct="1">
              <a:spcBef>
                <a:spcPct val="0"/>
              </a:spcBef>
              <a:tabLst>
                <a:tab pos="457200" algn="l"/>
              </a:tabLst>
            </a:pPr>
            <a:endParaRPr lang="zh-TW" altLang="zh-TW" smtClean="0"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tabLst>
                <a:tab pos="457200" algn="l"/>
              </a:tabLst>
            </a:pPr>
            <a:endParaRPr lang="zh-TW" altLang="en-US" smtClean="0"/>
          </a:p>
        </p:txBody>
      </p:sp>
      <p:sp>
        <p:nvSpPr>
          <p:cNvPr id="4096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D364870-8E34-4EA0-8DEE-0BA3910F2AE6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tabLst>
                <a:tab pos="457200" algn="l"/>
              </a:tabLst>
            </a:pPr>
            <a:r>
              <a:rPr lang="zh-TW" altLang="en-US" smtClean="0"/>
              <a:t>→</a:t>
            </a:r>
            <a:r>
              <a:rPr lang="en-US" altLang="zh-TW" smtClean="0"/>
              <a:t>ex.</a:t>
            </a:r>
            <a:r>
              <a:rPr lang="zh-TW" altLang="zh-TW" smtClean="0"/>
              <a:t>在台灣有些媒體常被拿來和政黨顏色結合，像</a:t>
            </a:r>
            <a:r>
              <a:rPr lang="en-US" altLang="zh-TW" smtClean="0"/>
              <a:t>TVBS</a:t>
            </a:r>
            <a:r>
              <a:rPr lang="zh-TW" altLang="zh-TW" smtClean="0"/>
              <a:t>較偏藍，三立</a:t>
            </a:r>
            <a:r>
              <a:rPr lang="en-US" altLang="zh-TW" smtClean="0"/>
              <a:t>.</a:t>
            </a:r>
            <a:r>
              <a:rPr lang="zh-TW" altLang="zh-TW" smtClean="0"/>
              <a:t>民視較偏綠，選舉前所做的民調常會因該電視台所屬立場而有明顯的偏向</a:t>
            </a:r>
            <a:endParaRPr lang="en-US" altLang="zh-TW" smtClean="0"/>
          </a:p>
          <a:p>
            <a:pPr eaLnBrk="1" hangingPunct="1">
              <a:spcBef>
                <a:spcPct val="0"/>
              </a:spcBef>
              <a:tabLst>
                <a:tab pos="457200" algn="l"/>
              </a:tabLst>
            </a:pPr>
            <a:r>
              <a:rPr lang="zh-TW" altLang="en-US" smtClean="0"/>
              <a:t>→</a:t>
            </a:r>
            <a:r>
              <a:rPr lang="zh-TW" altLang="zh-TW" smtClean="0"/>
              <a:t>因此康乃爾大學政治學教授班哲明‧金斯柏格認為：「到頭來，低下階層漸成為自身意見的消費者而非生產者，必須接受來自中上階層所推銷的信念。」</a:t>
            </a:r>
          </a:p>
          <a:p>
            <a:pPr eaLnBrk="1" hangingPunct="1">
              <a:spcBef>
                <a:spcPct val="0"/>
              </a:spcBef>
              <a:tabLst>
                <a:tab pos="457200" algn="l"/>
              </a:tabLst>
            </a:pPr>
            <a:endParaRPr lang="zh-TW" altLang="en-US" smtClean="0"/>
          </a:p>
        </p:txBody>
      </p:sp>
      <p:sp>
        <p:nvSpPr>
          <p:cNvPr id="4198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E6BA66-66F8-41F5-88BC-B1AC4046005A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smtClean="0"/>
              <a:t>→是</a:t>
            </a:r>
            <a:r>
              <a:rPr lang="zh-TW" altLang="zh-TW" smtClean="0"/>
              <a:t>調查業響叮噹的招牌，專為各大企業或機構蒐集基本資料。</a:t>
            </a:r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→多年來，蓋洛普公司以其獨特的研究和產品，為政府部門、著名跨國公司、醫療和教育機構等等，提供高質量服務。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    目前，蓋洛普在全球</a:t>
            </a:r>
            <a:r>
              <a:rPr lang="en-US" altLang="zh-TW" smtClean="0"/>
              <a:t>25</a:t>
            </a:r>
            <a:r>
              <a:rPr lang="zh-TW" altLang="en-US" smtClean="0"/>
              <a:t>個主要國家設有分公司，涵蓋全世界</a:t>
            </a:r>
            <a:r>
              <a:rPr lang="en-US" altLang="zh-TW" smtClean="0"/>
              <a:t>60%</a:t>
            </a:r>
            <a:r>
              <a:rPr lang="zh-TW" altLang="en-US" smtClean="0"/>
              <a:t>的人口和</a:t>
            </a:r>
            <a:r>
              <a:rPr lang="en-US" altLang="zh-TW" smtClean="0"/>
              <a:t>70%</a:t>
            </a:r>
            <a:r>
              <a:rPr lang="zh-TW" altLang="en-US" smtClean="0"/>
              <a:t>的總產值。蓋洛普共有</a:t>
            </a:r>
            <a:r>
              <a:rPr lang="en-US" altLang="zh-TW" smtClean="0"/>
              <a:t>3000</a:t>
            </a:r>
            <a:r>
              <a:rPr lang="zh-TW" altLang="en-US" smtClean="0"/>
              <a:t>名分析、諮詢和培訓專家。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    </a:t>
            </a:r>
            <a:r>
              <a:rPr lang="en-US" altLang="zh-TW" smtClean="0"/>
              <a:t>10</a:t>
            </a:r>
            <a:r>
              <a:rPr lang="zh-TW" altLang="en-US" smtClean="0"/>
              <a:t>年來，其營業額平均年增長</a:t>
            </a:r>
            <a:r>
              <a:rPr lang="en-US" altLang="zh-TW" smtClean="0"/>
              <a:t>25%</a:t>
            </a:r>
            <a:r>
              <a:rPr lang="zh-TW" altLang="en-US" smtClean="0"/>
              <a:t>。 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→蓋洛普與大多數咨詢公司有著很大的差異。 其他公司主要圍繞傳統領域（如降低成本、建立或重新設計流程和系統或者收購與兼併等）提供咨詢服務，而蓋洛普致力於幫助企業推動真正的</a:t>
            </a:r>
            <a:r>
              <a:rPr lang="en-US" altLang="zh-TW" smtClean="0"/>
              <a:t>"</a:t>
            </a:r>
            <a:r>
              <a:rPr lang="zh-TW" altLang="en-US" smtClean="0"/>
              <a:t>有機增長</a:t>
            </a:r>
            <a:r>
              <a:rPr lang="en-US" altLang="zh-TW" smtClean="0"/>
              <a:t>" (Organic Growth)</a:t>
            </a:r>
            <a:r>
              <a:rPr lang="zh-TW" altLang="en-US" smtClean="0"/>
              <a:t>，即通過可持續的運作來提升營業收入和利潤。 </a:t>
            </a:r>
          </a:p>
          <a:p>
            <a:pPr eaLnBrk="1" hangingPunct="1">
              <a:spcBef>
                <a:spcPct val="0"/>
              </a:spcBef>
            </a:pPr>
            <a:endParaRPr lang="zh-TW" altLang="en-US" smtClean="0"/>
          </a:p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3277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E6FB270-B870-41DD-999A-C70D3E86C6F2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smtClean="0"/>
              <a:t>→</a:t>
            </a:r>
            <a:r>
              <a:rPr lang="en-US" altLang="zh-TW" smtClean="0"/>
              <a:t>ex.</a:t>
            </a:r>
            <a:r>
              <a:rPr lang="zh-TW" altLang="zh-TW" smtClean="0"/>
              <a:t>關於槍枝、健保等，民調結果作為擬定政策時的多重考量之一，甚至讓我們了解民意背後的憂慮與期望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→</a:t>
            </a:r>
            <a:r>
              <a:rPr lang="zh-TW" altLang="zh-TW" smtClean="0"/>
              <a:t>也就是真正的民意不是數百人乍聽到某件事後幾秒鐘內的反應總和，而是人們反芻各種論點、資訊、意見、經驗與感情後不斷堆演的結果，或許在資訊對稱的情形下，民調幾乎可準確的預測結果，但現實社會</a:t>
            </a:r>
            <a:r>
              <a:rPr lang="zh-TW" altLang="en-US" smtClean="0"/>
              <a:t>幾乎不</a:t>
            </a:r>
            <a:r>
              <a:rPr lang="zh-TW" altLang="zh-TW" smtClean="0"/>
              <a:t>可能達成。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→最重要</a:t>
            </a:r>
            <a:r>
              <a:rPr lang="en-US" altLang="zh-TW" smtClean="0"/>
              <a:t>!!</a:t>
            </a:r>
            <a:endParaRPr lang="zh-TW" altLang="en-US" smtClean="0"/>
          </a:p>
        </p:txBody>
      </p:sp>
      <p:sp>
        <p:nvSpPr>
          <p:cNvPr id="4301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2BA1BB-E063-45BA-A34A-8346E481B899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smtClean="0"/>
              <a:t>→</a:t>
            </a:r>
            <a:r>
              <a:rPr lang="zh-TW" altLang="zh-TW" smtClean="0"/>
              <a:t>蓋洛普和多數調查公司一樣，都是使用電腦輔助電話訪問系統，可依序將問題顯示在螢幕上。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    </a:t>
            </a:r>
            <a:r>
              <a:rPr lang="zh-TW" altLang="zh-TW" smtClean="0"/>
              <a:t>訪問員將答案記錄在電腦上，主電腦會在同一時間整理列表</a:t>
            </a:r>
            <a:r>
              <a:rPr lang="zh-TW" altLang="en-US" smtClean="0"/>
              <a:t>，</a:t>
            </a:r>
            <a:r>
              <a:rPr lang="zh-TW" altLang="zh-TW" smtClean="0"/>
              <a:t>在控制室的督察員可隨時拿起電話，監聽訪員的發問是否適當以及答案是否清楚。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→</a:t>
            </a:r>
            <a:r>
              <a:rPr lang="zh-TW" altLang="zh-TW" smtClean="0"/>
              <a:t>必須公開發布完整的內容</a:t>
            </a:r>
            <a:r>
              <a:rPr lang="en-US" altLang="zh-TW" smtClean="0"/>
              <a:t>(</a:t>
            </a:r>
            <a:r>
              <a:rPr lang="zh-TW" altLang="en-US" smtClean="0"/>
              <a:t>包括問題原文、調查日期、取樣人數、取樣方法、取樣範圍、誤差百分比等</a:t>
            </a:r>
            <a:r>
              <a:rPr lang="en-US" altLang="zh-TW" smtClean="0"/>
              <a:t>)</a:t>
            </a:r>
            <a:r>
              <a:rPr lang="zh-TW" altLang="zh-TW" smtClean="0"/>
              <a:t>，否則一概不得引用。</a:t>
            </a:r>
          </a:p>
        </p:txBody>
      </p:sp>
      <p:sp>
        <p:nvSpPr>
          <p:cNvPr id="3379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809B34C-4E8F-479C-8A95-288E7AD9D933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3482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D3E628-0DD0-4501-84A7-2269B36E8204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smtClean="0"/>
              <a:t>→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zh-TW" smtClean="0"/>
              <a:t>民調不等於民主，民調也常常不代表民意。</a:t>
            </a:r>
          </a:p>
          <a:p>
            <a:pPr eaLnBrk="1" hangingPunct="1">
              <a:spcBef>
                <a:spcPct val="0"/>
              </a:spcBef>
            </a:pPr>
            <a:r>
              <a:rPr lang="zh-TW" altLang="zh-TW" smtClean="0"/>
              <a:t>民意如白雲蒼狗，不可能以瞬間</a:t>
            </a:r>
            <a:r>
              <a:rPr lang="zh-TW" altLang="en-US" smtClean="0"/>
              <a:t>去</a:t>
            </a:r>
            <a:r>
              <a:rPr lang="zh-TW" altLang="zh-TW" smtClean="0"/>
              <a:t>測量</a:t>
            </a:r>
            <a:r>
              <a:rPr lang="en-US" altLang="zh-TW" smtClean="0"/>
              <a:t>(</a:t>
            </a:r>
            <a:r>
              <a:rPr lang="zh-TW" altLang="en-US" smtClean="0"/>
              <a:t>非隨手可得</a:t>
            </a:r>
            <a:r>
              <a:rPr lang="en-US" altLang="zh-TW" smtClean="0"/>
              <a:t>)</a:t>
            </a:r>
            <a:r>
              <a:rPr lang="zh-TW" altLang="zh-TW" smtClean="0"/>
              <a:t>。</a:t>
            </a:r>
          </a:p>
          <a:p>
            <a:pPr eaLnBrk="1" hangingPunct="1">
              <a:spcBef>
                <a:spcPct val="0"/>
              </a:spcBef>
            </a:pPr>
            <a:r>
              <a:rPr lang="zh-TW" altLang="zh-TW" smtClean="0"/>
              <a:t>現在民調做的不只是測量民意，甚至還會創造民意，因為有些人會等看到民調結果再決定自己的意見</a:t>
            </a:r>
            <a:r>
              <a:rPr lang="en-US" altLang="zh-TW" smtClean="0"/>
              <a:t>(</a:t>
            </a:r>
            <a:r>
              <a:rPr lang="zh-TW" altLang="zh-TW" smtClean="0"/>
              <a:t>西瓜偎大邊的安全感</a:t>
            </a:r>
            <a:r>
              <a:rPr lang="en-US" altLang="zh-TW" smtClean="0"/>
              <a:t>)</a:t>
            </a:r>
            <a:r>
              <a:rPr lang="zh-TW" altLang="zh-TW" smtClean="0"/>
              <a:t>。</a:t>
            </a:r>
          </a:p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3482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B735E5-8FFD-4D72-842A-49CC8921971E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/>
              <a:t>→</a:t>
            </a:r>
            <a:r>
              <a:rPr lang="zh-TW" altLang="en-US" dirty="0" smtClean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但提供完全非科學的資訊且非隨機樣本，因為</a:t>
            </a:r>
            <a:r>
              <a:rPr lang="zh-TW" altLang="zh-TW" dirty="0" smtClean="0"/>
              <a:t>會</a:t>
            </a:r>
            <a:r>
              <a:rPr lang="en-US" altLang="zh-TW" dirty="0" smtClean="0"/>
              <a:t>Call in</a:t>
            </a:r>
            <a:r>
              <a:rPr lang="zh-TW" altLang="zh-TW" dirty="0" smtClean="0"/>
              <a:t>進節目的人大多具有相同的特性，不代表全體，而且有時極端意見民眾才會</a:t>
            </a:r>
            <a:r>
              <a:rPr lang="en-US" altLang="zh-TW" dirty="0" smtClean="0"/>
              <a:t>Call in</a:t>
            </a:r>
            <a:r>
              <a:rPr lang="zh-TW" altLang="zh-TW" dirty="0" smtClean="0"/>
              <a:t>進來</a:t>
            </a:r>
            <a:r>
              <a:rPr lang="zh-TW" altLang="en-US" dirty="0" smtClean="0"/>
              <a:t>，</a:t>
            </a:r>
            <a:r>
              <a:rPr lang="zh-TW" altLang="zh-TW" dirty="0" smtClean="0"/>
              <a:t>模糊了科學調查與娛樂的界線，這種民調成了一種噱頭與把戲，</a:t>
            </a:r>
            <a:r>
              <a:rPr lang="zh-TW" altLang="en-US" dirty="0" smtClean="0"/>
              <a:t>所以</a:t>
            </a:r>
            <a:r>
              <a:rPr lang="zh-TW" altLang="en-US" dirty="0" smtClean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可信度低。</a:t>
            </a:r>
            <a:endParaRPr lang="en-US" altLang="zh-TW" dirty="0" smtClean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→這種民調的</a:t>
            </a:r>
            <a:r>
              <a:rPr lang="zh-TW" altLang="zh-TW" dirty="0" smtClean="0"/>
              <a:t>價值大概只是讓民眾產生自己的意見頗受重視的幻覺，</a:t>
            </a:r>
            <a:r>
              <a:rPr lang="zh-TW" altLang="en-US" dirty="0" smtClean="0"/>
              <a:t>進而</a:t>
            </a:r>
            <a:r>
              <a:rPr lang="zh-TW" altLang="zh-TW" dirty="0" smtClean="0"/>
              <a:t>增加節目收視率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/>
              <a:t>→</a:t>
            </a:r>
            <a:r>
              <a:rPr lang="en-US" altLang="zh-TW" dirty="0" smtClean="0"/>
              <a:t>Ex.</a:t>
            </a:r>
            <a:r>
              <a:rPr lang="zh-TW" altLang="zh-TW" dirty="0" smtClean="0"/>
              <a:t>有線電視網曾與蓋洛普合作，請</a:t>
            </a:r>
            <a:r>
              <a:rPr lang="en-US" altLang="zh-TW" dirty="0" smtClean="0"/>
              <a:t>480</a:t>
            </a:r>
            <a:r>
              <a:rPr lang="zh-TW" altLang="zh-TW" dirty="0" smtClean="0"/>
              <a:t>名觀眾一邊觀看總統辯論一邊以電話</a:t>
            </a:r>
            <a:r>
              <a:rPr lang="zh-TW" altLang="en-US" dirty="0" smtClean="0"/>
              <a:t>紀錄</a:t>
            </a:r>
            <a:r>
              <a:rPr lang="zh-TW" altLang="zh-TW" dirty="0" smtClean="0"/>
              <a:t>每分鐘的意見。</a:t>
            </a:r>
            <a:endParaRPr lang="en-US" altLang="zh-TW" dirty="0" smtClean="0"/>
          </a:p>
        </p:txBody>
      </p:sp>
      <p:sp>
        <p:nvSpPr>
          <p:cNvPr id="358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42ECCB-5818-4355-B8AC-116FACFF8C25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/>
              <a:t>    </a:t>
            </a:r>
            <a:r>
              <a:rPr lang="zh-TW" altLang="zh-TW" dirty="0" smtClean="0"/>
              <a:t>贊成：他們認為過去只能被動接受媒體與搞活動的人聯合編織的故事，從無表達意見的機會，有了即時調查，民眾自己可表達心聲。</a:t>
            </a:r>
            <a:endParaRPr lang="en-US" altLang="zh-TW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/>
              <a:t>    </a:t>
            </a:r>
            <a:r>
              <a:rPr lang="zh-TW" altLang="zh-TW" dirty="0" smtClean="0"/>
              <a:t>不贊成：擔憂這種調查會鼓勵政客訴諸即時的情緒反應，甚至將複雜的問題過度簡化，在需要領導人發揮道德勇氣時只求順應民意。</a:t>
            </a:r>
            <a:r>
              <a:rPr lang="en-US" altLang="zh-TW" dirty="0" smtClean="0"/>
              <a:t>Ex.</a:t>
            </a:r>
            <a:r>
              <a:rPr lang="zh-TW" altLang="zh-TW" dirty="0" smtClean="0"/>
              <a:t>選舉時候選人可由民調得知哪</a:t>
            </a:r>
            <a:r>
              <a:rPr lang="zh-TW" altLang="en-US" dirty="0" smtClean="0"/>
              <a:t>  </a:t>
            </a:r>
            <a:endParaRPr lang="en-US" altLang="zh-TW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/>
              <a:t>    </a:t>
            </a:r>
            <a:r>
              <a:rPr lang="zh-TW" altLang="zh-TW" dirty="0" smtClean="0"/>
              <a:t>一部分的政見較受歡迎，以便修正立場去討好選民，但這對選民有什麼好處呢</a:t>
            </a:r>
            <a:r>
              <a:rPr lang="en-US" altLang="zh-TW" dirty="0" smtClean="0"/>
              <a:t>?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/>
              <a:t>→</a:t>
            </a:r>
            <a:r>
              <a:rPr lang="zh-TW" altLang="zh-TW" dirty="0" smtClean="0"/>
              <a:t>我的想法：這很矛盾，在資訊不對稱的社會，許多人都透過媒體獲得資訊，但即時調查的受訪者若不是理性的，確實很容易影響低下層階級的民眾，所以媒體扮演了</a:t>
            </a:r>
            <a:endParaRPr lang="en-US" altLang="zh-TW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/>
              <a:t>    </a:t>
            </a:r>
            <a:r>
              <a:rPr lang="zh-TW" altLang="zh-TW" dirty="0" smtClean="0"/>
              <a:t>很重要的角色。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TW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/>
              <a:t>    </a:t>
            </a:r>
            <a:endParaRPr lang="zh-TW" altLang="zh-TW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 dirty="0" smtClean="0"/>
          </a:p>
        </p:txBody>
      </p:sp>
      <p:sp>
        <p:nvSpPr>
          <p:cNvPr id="358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385F4A-D42D-400E-B3EF-4F8DCD91D2E5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/>
              <a:t>→</a:t>
            </a:r>
            <a:r>
              <a:rPr lang="en-US" altLang="zh-TW" dirty="0" smtClean="0"/>
              <a:t>Ex.</a:t>
            </a:r>
            <a:r>
              <a:rPr lang="zh-TW" altLang="zh-TW" dirty="0" smtClean="0"/>
              <a:t>有線電視網曾與蓋洛普合作，請</a:t>
            </a:r>
            <a:r>
              <a:rPr lang="en-US" altLang="zh-TW" dirty="0" smtClean="0"/>
              <a:t>480</a:t>
            </a:r>
            <a:r>
              <a:rPr lang="zh-TW" altLang="zh-TW" dirty="0" smtClean="0"/>
              <a:t>名觀眾一邊觀看總統辯論一邊以電話</a:t>
            </a:r>
            <a:r>
              <a:rPr lang="zh-TW" altLang="en-US" dirty="0" smtClean="0"/>
              <a:t>紀錄</a:t>
            </a:r>
            <a:r>
              <a:rPr lang="zh-TW" altLang="zh-TW" dirty="0" smtClean="0"/>
              <a:t>每分鐘的意見。</a:t>
            </a:r>
            <a:endParaRPr lang="en-US" altLang="zh-TW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/>
              <a:t>    </a:t>
            </a:r>
            <a:r>
              <a:rPr lang="zh-TW" altLang="zh-TW" dirty="0" smtClean="0"/>
              <a:t>贊成：他們認為過去只能被動接受媒體與搞活動的人聯合編織的故事，從無表達意見的機會，有了即時調查，民眾自己可表達心聲。</a:t>
            </a:r>
            <a:endParaRPr lang="en-US" altLang="zh-TW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/>
              <a:t>    </a:t>
            </a:r>
            <a:r>
              <a:rPr lang="zh-TW" altLang="zh-TW" dirty="0" smtClean="0"/>
              <a:t>不贊成：擔憂這種調查會鼓勵政客訴諸即時的情緒反應，甚至將複雜的問題過度簡化，在需要領導人發揮道德勇氣時只求順應民意。</a:t>
            </a:r>
            <a:r>
              <a:rPr lang="en-US" altLang="zh-TW" dirty="0" smtClean="0"/>
              <a:t>Ex.</a:t>
            </a:r>
            <a:r>
              <a:rPr lang="zh-TW" altLang="zh-TW" dirty="0" smtClean="0"/>
              <a:t>選舉時候選人可由民調得知哪</a:t>
            </a:r>
            <a:r>
              <a:rPr lang="zh-TW" altLang="en-US" dirty="0" smtClean="0"/>
              <a:t>  </a:t>
            </a:r>
            <a:endParaRPr lang="en-US" altLang="zh-TW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/>
              <a:t>    </a:t>
            </a:r>
            <a:r>
              <a:rPr lang="zh-TW" altLang="zh-TW" dirty="0" smtClean="0"/>
              <a:t>一部分的政見較受歡迎，以便修正立場去討好選民，但這對選民有什麼好處呢</a:t>
            </a:r>
            <a:r>
              <a:rPr lang="en-US" altLang="zh-TW" dirty="0" smtClean="0"/>
              <a:t>?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/>
              <a:t>→</a:t>
            </a:r>
            <a:r>
              <a:rPr lang="zh-TW" altLang="zh-TW" dirty="0" smtClean="0"/>
              <a:t>我的想法：這很矛盾，在資訊不對稱的社會，許多人都透過媒體獲得資訊，但即時調查的受訪者若不是理性的，確實很容易影響低下層階級的民眾，所以媒體扮演了</a:t>
            </a:r>
            <a:endParaRPr lang="en-US" altLang="zh-TW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/>
              <a:t>    </a:t>
            </a:r>
            <a:r>
              <a:rPr lang="zh-TW" altLang="zh-TW" dirty="0" smtClean="0"/>
              <a:t>很重要的角色。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TW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/>
              <a:t>    </a:t>
            </a:r>
            <a:endParaRPr lang="zh-TW" altLang="zh-TW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 dirty="0" smtClean="0"/>
          </a:p>
        </p:txBody>
      </p:sp>
      <p:sp>
        <p:nvSpPr>
          <p:cNvPr id="358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CEE5EE-D484-44DD-A76C-9A36CB8FEF27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smtClean="0"/>
              <a:t>→因害怕隱私受侵犯而拒答，或者</a:t>
            </a:r>
            <a:r>
              <a:rPr lang="zh-TW" altLang="zh-TW" smtClean="0"/>
              <a:t>怕會被認為無知，而選擇了某個答案</a:t>
            </a:r>
            <a:r>
              <a:rPr lang="zh-TW" altLang="en-US" smtClean="0"/>
              <a:t>。受訪者忙碌時</a:t>
            </a:r>
            <a:r>
              <a:rPr lang="zh-TW" altLang="zh-TW" smtClean="0"/>
              <a:t>想在最短的時間回答完問題，因此認為不需要太準確的答案，於是有可能隨便猜</a:t>
            </a:r>
            <a:r>
              <a:rPr lang="zh-TW" altLang="en-US" smtClean="0"/>
              <a:t> 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    </a:t>
            </a:r>
            <a:r>
              <a:rPr lang="zh-TW" altLang="zh-TW" smtClean="0"/>
              <a:t>個答案</a:t>
            </a:r>
            <a:r>
              <a:rPr lang="zh-TW" altLang="en-US" smtClean="0"/>
              <a:t>。</a:t>
            </a:r>
            <a:r>
              <a:rPr lang="zh-TW" altLang="zh-TW" smtClean="0"/>
              <a:t>事實因回答者的自我意識而扭曲</a:t>
            </a:r>
            <a:r>
              <a:rPr lang="zh-TW" altLang="en-US" smtClean="0"/>
              <a:t>，</a:t>
            </a:r>
            <a:r>
              <a:rPr lang="zh-TW" altLang="zh-TW" smtClean="0"/>
              <a:t>如受訪者一般不喜歡選擇最高或最低。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endParaRPr lang="zh-TW" altLang="zh-TW" smtClean="0"/>
          </a:p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3686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4F4552-43A5-461B-97BB-18CEC171739A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e_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 algn="ctr">
              <a:defRPr>
                <a:solidFill>
                  <a:srgbClr val="000066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ja-JP" altLang="en-US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000066"/>
                </a:solidFill>
              </a:defRPr>
            </a:lvl1pPr>
          </a:lstStyle>
          <a:p>
            <a:r>
              <a:rPr lang="zh-TW" altLang="en-US" smtClean="0"/>
              <a:t>按一下以編輯母片副標題樣式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fld id="{8F3CFAB5-33B0-41E0-8602-63F067EBBC38}" type="datetime1">
              <a:rPr lang="zh-TW" altLang="en-US"/>
              <a:pPr>
                <a:defRPr/>
              </a:pPr>
              <a:t>2012/10/30</a:t>
            </a:fld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fld id="{7BD35200-719E-4DE1-B88A-C42294DD28A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BADB7-DC15-4284-9A31-07F051BFC778}" type="datetime1">
              <a:rPr lang="zh-TW" altLang="en-US"/>
              <a:pPr>
                <a:defRPr/>
              </a:pPr>
              <a:t>2012/10/30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0F0D3-5641-4104-AE1A-80AE167F069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960577" y="274639"/>
            <a:ext cx="1726223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781908" y="274639"/>
            <a:ext cx="5037992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238CB-DC13-451A-A5BE-9E188BA0C421}" type="datetime1">
              <a:rPr lang="zh-TW" altLang="en-US"/>
              <a:pPr>
                <a:defRPr/>
              </a:pPr>
              <a:t>2012/10/30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B8D08-F5B4-4C4D-AA03-6BCE3667993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TW" altLang="zh-TW" sz="2400">
                <a:latin typeface="굴림" pitchFamily="34" charset="-127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TW" altLang="zh-TW" sz="2400">
                <a:latin typeface="굴림" pitchFamily="34" charset="-127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TW" altLang="zh-TW" sz="2400">
                <a:latin typeface="굴림" pitchFamily="34" charset="-127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TW" altLang="zh-TW" sz="2400">
                <a:latin typeface="굴림" pitchFamily="34" charset="-127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TW" altLang="zh-TW" sz="2400">
                <a:latin typeface="굴림" pitchFamily="34" charset="-127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TW" altLang="zh-TW" sz="2400">
                <a:latin typeface="굴림" pitchFamily="34" charset="-127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TW" altLang="zh-TW" sz="2400">
                <a:latin typeface="굴림" pitchFamily="34" charset="-127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TW" altLang="zh-TW" sz="2400">
                <a:latin typeface="굴림" pitchFamily="34" charset="-127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TW" altLang="zh-TW" sz="2400">
                <a:latin typeface="굴림" pitchFamily="34" charset="-127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TW" altLang="zh-TW" sz="2400">
                <a:latin typeface="굴림" pitchFamily="34" charset="-127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TW" altLang="zh-TW" sz="2400">
                <a:latin typeface="굴림" pitchFamily="34" charset="-127"/>
              </a:endParaRPr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altLang="zh-TW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r>
              <a:rPr lang="zh-TW" altLang="en-US" smtClean="0"/>
              <a:t>按一下以編輯母片副標題樣式</a:t>
            </a:r>
            <a:endParaRPr lang="en-US" altLang="zh-TW"/>
          </a:p>
        </p:txBody>
      </p:sp>
      <p:sp>
        <p:nvSpPr>
          <p:cNvPr id="29" name="Rectangle 3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27BC1-2E1F-4AB5-BABB-5CD19B3FF6C5}" type="datetime1">
              <a:rPr lang="zh-TW" altLang="en-US"/>
              <a:pPr>
                <a:defRPr/>
              </a:pPr>
              <a:t>2012/10/30</a:t>
            </a:fld>
            <a:endParaRPr lang="zh-TW" altLang="en-US"/>
          </a:p>
        </p:txBody>
      </p:sp>
      <p:sp>
        <p:nvSpPr>
          <p:cNvPr id="30" name="Rectangle 3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1" name="Rectangle 3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64275"/>
            <a:ext cx="2133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3C4571-BDB9-47B5-A778-3A14B770A9C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0A934-BB9A-4BBD-99D6-BFA3F88286B1}" type="datetime1">
              <a:rPr lang="zh-TW" altLang="en-US"/>
              <a:pPr>
                <a:defRPr/>
              </a:pPr>
              <a:t>2012/10/30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D91D7-E6C7-4198-89F8-92C2AC21A9C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CB3AC-CC5F-4292-AB60-74E17EA99B1D}" type="datetime1">
              <a:rPr lang="zh-TW" altLang="en-US"/>
              <a:pPr>
                <a:defRPr/>
              </a:pPr>
              <a:t>2012/10/30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8B167-4914-4DEA-9BDF-089055832E0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F5477-559A-473F-9057-6F8E814A5A16}" type="datetime1">
              <a:rPr lang="zh-TW" altLang="en-US"/>
              <a:pPr>
                <a:defRPr/>
              </a:pPr>
              <a:t>2012/10/30</a:t>
            </a:fld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F8FB1-D296-4319-AD57-A7D94D6D61E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E9187-84DE-4BBC-8EEA-22B6A9F5989B}" type="datetime1">
              <a:rPr lang="zh-TW" altLang="en-US"/>
              <a:pPr>
                <a:defRPr/>
              </a:pPr>
              <a:t>2012/10/30</a:t>
            </a:fld>
            <a:endParaRPr lang="zh-TW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BFD53-B938-4872-872F-91C66D61667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5C801-F1EB-43D2-8C5B-6939FE3A0A4A}" type="datetime1">
              <a:rPr lang="zh-TW" altLang="en-US"/>
              <a:pPr>
                <a:defRPr/>
              </a:pPr>
              <a:t>2012/10/30</a:t>
            </a:fld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0B150-6293-4CA8-B1B8-7D6BE07B5B9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CB24D-BCF9-478D-81B9-4212C642DFB2}" type="datetime1">
              <a:rPr lang="zh-TW" altLang="en-US"/>
              <a:pPr>
                <a:defRPr/>
              </a:pPr>
              <a:t>2012/10/30</a:t>
            </a:fld>
            <a:endParaRPr lang="zh-TW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917E4-16E1-4279-8D4B-15F01BF3257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D3094-0475-4DCE-ACF0-4C3B0656C235}" type="datetime1">
              <a:rPr lang="zh-TW" altLang="en-US"/>
              <a:pPr>
                <a:defRPr/>
              </a:pPr>
              <a:t>2012/10/30</a:t>
            </a:fld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3ECED-B53E-4973-817F-556F3C67FFB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F334F-E6B3-4EB2-9121-A023C4BA4F5C}" type="datetime1">
              <a:rPr lang="zh-TW" altLang="en-US"/>
              <a:pPr>
                <a:defRPr/>
              </a:pPr>
              <a:t>2012/10/30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E21574-6780-4F55-B962-EBEB38E6EA2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9F7FD-0855-4F66-9950-EC84982900D7}" type="datetime1">
              <a:rPr lang="zh-TW" altLang="en-US"/>
              <a:pPr>
                <a:defRPr/>
              </a:pPr>
              <a:t>2012/10/30</a:t>
            </a:fld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D35AF-ACED-48AB-9863-A6ECFB2F31C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8DE7C-1E74-4656-AF56-009A869D134F}" type="datetime1">
              <a:rPr lang="zh-TW" altLang="en-US"/>
              <a:pPr>
                <a:defRPr/>
              </a:pPr>
              <a:t>2012/10/30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CB353-2E5E-46F9-8F65-B5CBE246897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786699-33D9-43E9-8179-6F1FC68220A5}" type="datetime1">
              <a:rPr lang="zh-TW" altLang="en-US"/>
              <a:pPr>
                <a:defRPr/>
              </a:pPr>
              <a:t>2012/10/30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3212C-900C-4D35-830E-8B786158AAB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FE72E3-F0A0-47F6-A2C7-8033ABDA73CD}" type="datetime1">
              <a:rPr lang="zh-TW" altLang="en-US"/>
              <a:pPr>
                <a:defRPr/>
              </a:pPr>
              <a:t>2012/10/30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32F14-137A-4E4F-B0FD-6887C7BC621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781908" y="1600201"/>
            <a:ext cx="338210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304692" y="1600201"/>
            <a:ext cx="338210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79FBA-0C30-4799-B7C4-A7E0B19442E1}" type="datetime1">
              <a:rPr lang="zh-TW" altLang="en-US"/>
              <a:pPr>
                <a:defRPr/>
              </a:pPr>
              <a:t>2012/10/30</a:t>
            </a:fld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3C9AE-1E9C-44CB-A273-AEEF05F639D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8C23EA-90A7-47A3-A10A-FCC9F5C8EE3A}" type="datetime1">
              <a:rPr lang="zh-TW" altLang="en-US"/>
              <a:pPr>
                <a:defRPr/>
              </a:pPr>
              <a:t>2012/10/30</a:t>
            </a:fld>
            <a:endParaRPr lang="zh-TW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E1F06-E564-4D65-B901-F2486FDF53C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9E68A-4A6A-4DA7-8660-0AA3E9359F34}" type="datetime1">
              <a:rPr lang="zh-TW" altLang="en-US"/>
              <a:pPr>
                <a:defRPr/>
              </a:pPr>
              <a:t>2012/10/30</a:t>
            </a:fld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47CDF-E59D-4739-AE4B-862EB9C2C5B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D87193-BF7A-44D8-B9FC-CCE4CCF1F579}" type="datetime1">
              <a:rPr lang="zh-TW" altLang="en-US"/>
              <a:pPr>
                <a:defRPr/>
              </a:pPr>
              <a:t>2012/10/30</a:t>
            </a:fld>
            <a:endParaRPr lang="zh-TW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A291DB-E71A-4111-9F5B-C09910569EC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D6756-04FC-448F-A1C5-3DF6374B9E08}" type="datetime1">
              <a:rPr lang="zh-TW" altLang="en-US"/>
              <a:pPr>
                <a:defRPr/>
              </a:pPr>
              <a:t>2012/10/30</a:t>
            </a:fld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5D96C-6BED-4ECB-9CE8-6BE754F0CE2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98303D-DA7F-4526-84F5-3BF82707B91E}" type="datetime1">
              <a:rPr lang="zh-TW" altLang="en-US"/>
              <a:pPr>
                <a:defRPr/>
              </a:pPr>
              <a:t>2012/10/30</a:t>
            </a:fld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2D0A1A-7578-4FAC-9BB9-784D9108F63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81175" y="274638"/>
            <a:ext cx="69056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81175" y="1600200"/>
            <a:ext cx="69056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81175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1400">
                <a:latin typeface="+mn-lt"/>
                <a:ea typeface="+mn-ea"/>
              </a:defRPr>
            </a:lvl1pPr>
          </a:lstStyle>
          <a:p>
            <a:pPr>
              <a:defRPr/>
            </a:pPr>
            <a:fld id="{1629F7E6-85B4-4882-B2E1-14A52293A3E5}" type="datetime1">
              <a:rPr lang="zh-TW" altLang="en-US"/>
              <a:pPr>
                <a:defRPr/>
              </a:pPr>
              <a:t>2012/10/30</a:t>
            </a:fld>
            <a:endParaRPr lang="zh-TW" alt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73513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64363" y="6245225"/>
            <a:ext cx="17224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400">
                <a:latin typeface="+mn-lt"/>
                <a:ea typeface="+mn-ea"/>
              </a:defRPr>
            </a:lvl1pPr>
          </a:lstStyle>
          <a:p>
            <a:pPr>
              <a:defRPr/>
            </a:pPr>
            <a:fld id="{27C50ED0-088C-4530-A628-149E483E6F0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31" r:id="rId2"/>
    <p:sldLayoutId id="2147484032" r:id="rId3"/>
    <p:sldLayoutId id="2147484033" r:id="rId4"/>
    <p:sldLayoutId id="2147484034" r:id="rId5"/>
    <p:sldLayoutId id="2147484035" r:id="rId6"/>
    <p:sldLayoutId id="2147484036" r:id="rId7"/>
    <p:sldLayoutId id="2147484037" r:id="rId8"/>
    <p:sldLayoutId id="2147484038" r:id="rId9"/>
    <p:sldLayoutId id="2147484039" r:id="rId10"/>
    <p:sldLayoutId id="214748404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◆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▪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▪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▪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▪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▪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056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TW" altLang="zh-TW" sz="2400">
                <a:latin typeface="굴림" pitchFamily="34" charset="-127"/>
              </a:endParaRPr>
            </a:p>
          </p:txBody>
        </p:sp>
        <p:sp>
          <p:nvSpPr>
            <p:cNvPr id="2057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TW" altLang="zh-TW" sz="2400">
                <a:latin typeface="굴림" pitchFamily="34" charset="-127"/>
              </a:endParaRPr>
            </a:p>
          </p:txBody>
        </p:sp>
        <p:sp>
          <p:nvSpPr>
            <p:cNvPr id="2058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TW" altLang="zh-TW" sz="2400">
                <a:latin typeface="굴림" pitchFamily="34" charset="-127"/>
              </a:endParaRPr>
            </a:p>
          </p:txBody>
        </p:sp>
        <p:sp>
          <p:nvSpPr>
            <p:cNvPr id="2059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TW" altLang="zh-TW" sz="2400">
                <a:latin typeface="굴림" pitchFamily="34" charset="-127"/>
              </a:endParaRPr>
            </a:p>
          </p:txBody>
        </p:sp>
        <p:sp>
          <p:nvSpPr>
            <p:cNvPr id="2060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TW" altLang="zh-TW" sz="2400">
                <a:latin typeface="굴림" pitchFamily="34" charset="-127"/>
              </a:endParaRPr>
            </a:p>
          </p:txBody>
        </p:sp>
        <p:sp>
          <p:nvSpPr>
            <p:cNvPr id="2061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TW" altLang="zh-TW" sz="2400">
                <a:latin typeface="굴림" pitchFamily="34" charset="-127"/>
              </a:endParaRPr>
            </a:p>
          </p:txBody>
        </p:sp>
        <p:sp>
          <p:nvSpPr>
            <p:cNvPr id="2062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TW" altLang="zh-TW" sz="2400">
                <a:latin typeface="굴림" pitchFamily="34" charset="-127"/>
              </a:endParaRPr>
            </a:p>
          </p:txBody>
        </p:sp>
        <p:sp>
          <p:nvSpPr>
            <p:cNvPr id="2063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TW" altLang="zh-TW" sz="2400">
                <a:latin typeface="굴림" pitchFamily="34" charset="-127"/>
              </a:endParaRPr>
            </a:p>
          </p:txBody>
        </p:sp>
        <p:sp>
          <p:nvSpPr>
            <p:cNvPr id="2064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TW" altLang="zh-TW" sz="2400">
                <a:latin typeface="굴림" pitchFamily="34" charset="-127"/>
              </a:endParaRPr>
            </a:p>
          </p:txBody>
        </p:sp>
        <p:sp>
          <p:nvSpPr>
            <p:cNvPr id="2065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TW" altLang="zh-TW" sz="2400">
                <a:latin typeface="굴림" pitchFamily="34" charset="-127"/>
              </a:endParaRPr>
            </a:p>
          </p:txBody>
        </p:sp>
        <p:sp>
          <p:nvSpPr>
            <p:cNvPr id="2066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zh-TW" altLang="zh-TW" sz="2400">
                <a:latin typeface="굴림" pitchFamily="34" charset="-127"/>
              </a:endParaRPr>
            </a:p>
          </p:txBody>
        </p:sp>
        <p:sp>
          <p:nvSpPr>
            <p:cNvPr id="2067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068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069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070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071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072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073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074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075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076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077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078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079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altLang="zh-TW" smtClean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64275"/>
            <a:ext cx="2133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/>
                </a:solidFill>
                <a:latin typeface="+mn-lt"/>
                <a:ea typeface="新細明體" charset="-120"/>
              </a:defRPr>
            </a:lvl1pPr>
          </a:lstStyle>
          <a:p>
            <a:pPr>
              <a:defRPr/>
            </a:pPr>
            <a:fld id="{2FA0108A-DE89-4F65-86BF-47FF7570A5C2}" type="datetime1">
              <a:rPr lang="zh-TW" altLang="en-US"/>
              <a:pPr>
                <a:defRPr/>
              </a:pPr>
              <a:t>2012/10/30</a:t>
            </a:fld>
            <a:endParaRPr lang="zh-TW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64275"/>
            <a:ext cx="2895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/>
                </a:solidFill>
                <a:latin typeface="+mn-lt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67450"/>
            <a:ext cx="2133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/>
                </a:solidFill>
                <a:latin typeface="+mn-lt"/>
                <a:ea typeface="新細明體" charset="-120"/>
              </a:defRPr>
            </a:lvl1pPr>
          </a:lstStyle>
          <a:p>
            <a:pPr>
              <a:defRPr/>
            </a:pPr>
            <a:fld id="{2715C396-DC32-422D-8361-0C43765D46A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2" r:id="rId1"/>
    <p:sldLayoutId id="2147484041" r:id="rId2"/>
    <p:sldLayoutId id="2147484042" r:id="rId3"/>
    <p:sldLayoutId id="2147484043" r:id="rId4"/>
    <p:sldLayoutId id="2147484044" r:id="rId5"/>
    <p:sldLayoutId id="2147484045" r:id="rId6"/>
    <p:sldLayoutId id="2147484046" r:id="rId7"/>
    <p:sldLayoutId id="2147484047" r:id="rId8"/>
    <p:sldLayoutId id="2147484048" r:id="rId9"/>
    <p:sldLayoutId id="2147484049" r:id="rId10"/>
    <p:sldLayoutId id="214748405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vbs.com.tw/news/news_list.asp?no=aj100920100425195900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真實的謊言－揭開民調與統計的黑盒子(BIG 29)"/>
          <p:cNvPicPr>
            <a:picLocks noChangeAspect="1" noChangeArrowheads="1"/>
          </p:cNvPicPr>
          <p:nvPr/>
        </p:nvPicPr>
        <p:blipFill>
          <a:blip r:embed="rId3" cstate="print">
            <a:lum bright="20000"/>
          </a:blip>
          <a:srcRect l="12727" t="25910" r="12727" b="26363"/>
          <a:stretch>
            <a:fillRect/>
          </a:stretch>
        </p:blipFill>
        <p:spPr bwMode="auto">
          <a:xfrm>
            <a:off x="3131840" y="1988840"/>
            <a:ext cx="2952328" cy="252028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標題 10"/>
          <p:cNvSpPr>
            <a:spLocks noGrp="1"/>
          </p:cNvSpPr>
          <p:nvPr>
            <p:ph type="ctrTitle"/>
          </p:nvPr>
        </p:nvSpPr>
        <p:spPr>
          <a:xfrm>
            <a:off x="755576" y="980728"/>
            <a:ext cx="7772400" cy="1470025"/>
          </a:xfrm>
          <a:extLst>
            <a:ext uri="{909E8E84-426E-40DD-AFC4-6F175D3DCCD1}"/>
            <a:ext uri="{91240B29-F687-4F45-9708-019B960494DF}"/>
          </a:extLst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extrusionH="57150" prstMaterial="softEdge">
              <a:bevelT w="29210" h="16510" prst="coolSlant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zh-TW" altLang="en-US" sz="4400" b="1" dirty="0" smtClean="0">
                <a:ln>
                  <a:prstDash val="solid"/>
                </a:ln>
                <a:solidFill>
                  <a:srgbClr val="345D62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真實的謊言─民意調查</a:t>
            </a:r>
            <a:endParaRPr lang="zh-TW" altLang="en-US" sz="4400" b="1" dirty="0">
              <a:ln>
                <a:prstDash val="solid"/>
              </a:ln>
              <a:solidFill>
                <a:srgbClr val="345D62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2" name="副標題 11"/>
          <p:cNvSpPr>
            <a:spLocks noGrp="1"/>
          </p:cNvSpPr>
          <p:nvPr>
            <p:ph type="subTitle" idx="1"/>
          </p:nvPr>
        </p:nvSpPr>
        <p:spPr>
          <a:xfrm>
            <a:off x="2051050" y="4437063"/>
            <a:ext cx="6400800" cy="1752600"/>
          </a:xfrm>
        </p:spPr>
        <p:txBody>
          <a:bodyPr/>
          <a:lstStyle/>
          <a:p>
            <a:pPr algn="l" eaLnBrk="1" hangingPunct="1">
              <a:defRPr/>
            </a:pPr>
            <a:r>
              <a:rPr lang="zh-TW" altLang="en-US" b="1" dirty="0" smtClean="0">
                <a:ln>
                  <a:prstDash val="solid"/>
                </a:ln>
                <a:solidFill>
                  <a:srgbClr val="3E6F76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  <a:cs typeface="+mj-cs"/>
              </a:rPr>
              <a:t>指導教授：</a:t>
            </a:r>
            <a:r>
              <a:rPr lang="zh-TW" altLang="en-US" b="1" smtClean="0">
                <a:ln>
                  <a:prstDash val="solid"/>
                </a:ln>
                <a:solidFill>
                  <a:srgbClr val="3E6F76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  <a:cs typeface="+mj-cs"/>
              </a:rPr>
              <a:t>余清祥  </a:t>
            </a:r>
            <a:r>
              <a:rPr lang="zh-TW" altLang="en-US" b="1" smtClean="0">
                <a:ln>
                  <a:prstDash val="solid"/>
                </a:ln>
                <a:solidFill>
                  <a:srgbClr val="3E6F76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  <a:cs typeface="+mj-cs"/>
              </a:rPr>
              <a:t>教授 </a:t>
            </a:r>
            <a:endParaRPr lang="en-US" altLang="zh-TW" b="1" dirty="0" smtClean="0">
              <a:ln>
                <a:prstDash val="solid"/>
              </a:ln>
              <a:solidFill>
                <a:srgbClr val="3E6F76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  <a:cs typeface="+mj-cs"/>
            </a:endParaRPr>
          </a:p>
          <a:p>
            <a:pPr algn="l" eaLnBrk="1" hangingPunct="1">
              <a:defRPr/>
            </a:pPr>
            <a:r>
              <a:rPr lang="zh-TW" altLang="en-US" b="1" dirty="0" smtClean="0">
                <a:ln>
                  <a:prstDash val="solid"/>
                </a:ln>
                <a:solidFill>
                  <a:srgbClr val="3E6F76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  <a:cs typeface="+mj-cs"/>
              </a:rPr>
              <a:t>組員：統計四 </a:t>
            </a:r>
            <a:r>
              <a:rPr lang="en-US" altLang="zh-TW" b="1" dirty="0" smtClean="0">
                <a:ln>
                  <a:prstDash val="solid"/>
                </a:ln>
                <a:solidFill>
                  <a:srgbClr val="3E6F76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  <a:cs typeface="+mj-cs"/>
              </a:rPr>
              <a:t>97304014</a:t>
            </a:r>
            <a:r>
              <a:rPr lang="zh-TW" altLang="en-US" b="1" dirty="0" smtClean="0">
                <a:ln>
                  <a:prstDash val="solid"/>
                </a:ln>
                <a:solidFill>
                  <a:srgbClr val="3E6F76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  <a:cs typeface="+mj-cs"/>
              </a:rPr>
              <a:t> 葉愛之</a:t>
            </a:r>
            <a:endParaRPr lang="en-US" altLang="zh-TW" b="1" dirty="0" smtClean="0">
              <a:ln>
                <a:prstDash val="solid"/>
              </a:ln>
              <a:solidFill>
                <a:srgbClr val="3E6F76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  <a:cs typeface="+mj-cs"/>
            </a:endParaRPr>
          </a:p>
          <a:p>
            <a:pPr algn="l" eaLnBrk="1" hangingPunct="1">
              <a:defRPr/>
            </a:pPr>
            <a:r>
              <a:rPr lang="zh-TW" altLang="en-US" b="1" dirty="0" smtClean="0">
                <a:ln>
                  <a:prstDash val="solid"/>
                </a:ln>
                <a:solidFill>
                  <a:srgbClr val="3E6F76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  <a:cs typeface="+mj-cs"/>
              </a:rPr>
              <a:t>            統計四 </a:t>
            </a:r>
            <a:r>
              <a:rPr lang="en-US" altLang="zh-TW" b="1" dirty="0" smtClean="0">
                <a:ln>
                  <a:prstDash val="solid"/>
                </a:ln>
                <a:solidFill>
                  <a:srgbClr val="3E6F76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  <a:cs typeface="+mj-cs"/>
              </a:rPr>
              <a:t>97304038 </a:t>
            </a:r>
            <a:r>
              <a:rPr lang="zh-TW" altLang="en-US" b="1" dirty="0" smtClean="0">
                <a:ln>
                  <a:prstDash val="solid"/>
                </a:ln>
                <a:solidFill>
                  <a:srgbClr val="3E6F76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  <a:cs typeface="+mj-cs"/>
              </a:rPr>
              <a:t>江怡萱</a:t>
            </a:r>
          </a:p>
        </p:txBody>
      </p:sp>
      <p:sp>
        <p:nvSpPr>
          <p:cNvPr id="17413" name="投影片編號版面配置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B2E51C-6596-42D5-A25C-7B0E48C7A5AB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zh-TW" altLang="en-US" smtClean="0"/>
          </a:p>
        </p:txBody>
      </p:sp>
      <p:sp>
        <p:nvSpPr>
          <p:cNvPr id="5126" name="矩形 5"/>
          <p:cNvSpPr>
            <a:spLocks noChangeArrowheads="1"/>
          </p:cNvSpPr>
          <p:nvPr/>
        </p:nvSpPr>
        <p:spPr bwMode="auto">
          <a:xfrm>
            <a:off x="2771775" y="6334125"/>
            <a:ext cx="5329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140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圖片來源：</a:t>
            </a:r>
            <a:r>
              <a:rPr kumimoji="0" lang="en-US" altLang="zh-TW" sz="140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 http://findbook.tw/book/9789571319315/basic</a:t>
            </a:r>
            <a:endParaRPr lang="zh-TW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4C3E4E-5975-434B-AE2F-DCF19F9E00FB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zh-TW" altLang="en-US" smtClean="0"/>
          </a:p>
        </p:txBody>
      </p:sp>
      <p:sp>
        <p:nvSpPr>
          <p:cNvPr id="3" name="標題 4"/>
          <p:cNvSpPr txBox="1">
            <a:spLocks/>
          </p:cNvSpPr>
          <p:nvPr/>
        </p:nvSpPr>
        <p:spPr>
          <a:xfrm>
            <a:off x="1043608" y="548680"/>
            <a:ext cx="3816424" cy="114300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kumimoji="0" lang="zh-TW" altLang="en-US" sz="4000" b="1" kern="0" cap="all" dirty="0">
                <a:ln w="0"/>
                <a:solidFill>
                  <a:srgbClr val="D15A25"/>
                </a:solidFill>
                <a:effectLst>
                  <a:reflection blurRad="12700" stA="50000" endPos="50000" dist="5000" dir="5400000" sy="-100000" rotWithShape="0"/>
                </a:effectLst>
                <a:latin typeface="微軟正黑體" pitchFamily="34" charset="-120"/>
                <a:ea typeface="微軟正黑體" pitchFamily="34" charset="-120"/>
                <a:cs typeface="+mj-cs"/>
              </a:rPr>
              <a:t>民調常見的問題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1042988" y="1557338"/>
            <a:ext cx="7058025" cy="5232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66700" indent="-266700" algn="just" fontAlgn="auto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受訪者的可信度：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801688" indent="-534988" algn="just" fontAlgn="auto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害怕隱私受侵犯，或被認為無知。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801688" indent="-534988" algn="just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   →可能較常發生在面訪調查，即使不需匿名，但回答問題當下，可能因訪問者在旁，而填寫非實際狀況的答案。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801688" indent="-534988" algn="just" fontAlgn="auto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時間寶貴回答方式可能用猜測。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801688" indent="-534988" algn="just" fontAlgn="auto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事實因回答者的自我意識而扭曲。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801688" indent="-534988" algn="just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   →如受訪者一般較不喜歡選擇最高或最低的選項。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66700" indent="-266700" algn="just" fontAlgn="auto">
              <a:spcBef>
                <a:spcPts val="600"/>
              </a:spcBef>
              <a:spcAft>
                <a:spcPts val="600"/>
              </a:spcAft>
              <a:defRPr/>
            </a:pP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just" fontAlgn="auto">
              <a:spcBef>
                <a:spcPts val="600"/>
              </a:spcBef>
              <a:spcAft>
                <a:spcPts val="600"/>
              </a:spcAft>
              <a:defRPr/>
            </a:pPr>
            <a:endParaRPr kumimoji="0" lang="zh-TW" altLang="en-US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95D1D8A-325F-451D-A2EC-C6CA2CBDFF6E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zh-TW" altLang="en-US" smtClean="0"/>
          </a:p>
        </p:txBody>
      </p:sp>
      <p:sp>
        <p:nvSpPr>
          <p:cNvPr id="3" name="文字方塊 2"/>
          <p:cNvSpPr txBox="1"/>
          <p:nvPr/>
        </p:nvSpPr>
        <p:spPr>
          <a:xfrm>
            <a:off x="1116013" y="1773238"/>
            <a:ext cx="6911975" cy="40306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66700" indent="-266700" algn="just" fontAlgn="auto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問卷內容的設計：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66700" indent="-266700" algn="just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  「問卷設計的種種問題成為贊助單位的利器，問題的用字、次序、語調經過巧妙的設計，可以製造出客觀的假相。」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17550" indent="-450850" algn="just" fontAlgn="auto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不同的詞彙雖指涉同一件事，卻能引發完全不同的概念。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17550" indent="-450850" algn="just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  →如婦女選擇權與墮胎權，前者詞彙屬於安撫型，後者則屬於激怒型。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just" fontAlgn="auto">
              <a:spcBef>
                <a:spcPts val="600"/>
              </a:spcBef>
              <a:spcAft>
                <a:spcPts val="600"/>
              </a:spcAft>
              <a:defRPr/>
            </a:pPr>
            <a:endParaRPr kumimoji="0" lang="zh-TW" altLang="en-US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標題 4"/>
          <p:cNvSpPr txBox="1">
            <a:spLocks/>
          </p:cNvSpPr>
          <p:nvPr/>
        </p:nvSpPr>
        <p:spPr>
          <a:xfrm>
            <a:off x="1043608" y="548680"/>
            <a:ext cx="3816424" cy="114300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kumimoji="0" lang="zh-TW" altLang="en-US" sz="4000" b="1" kern="0" cap="all" dirty="0">
                <a:ln w="0"/>
                <a:solidFill>
                  <a:srgbClr val="D15A25"/>
                </a:solidFill>
                <a:effectLst>
                  <a:reflection blurRad="12700" stA="50000" endPos="50000" dist="5000" dir="5400000" sy="-100000" rotWithShape="0"/>
                </a:effectLst>
                <a:latin typeface="微軟正黑體" pitchFamily="34" charset="-120"/>
                <a:ea typeface="微軟正黑體" pitchFamily="34" charset="-120"/>
                <a:cs typeface="+mj-cs"/>
              </a:rPr>
              <a:t>民調常見的問題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C7A694-6D61-473E-8876-A69E2A90A1A0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zh-TW" altLang="en-US" smtClean="0"/>
          </a:p>
        </p:txBody>
      </p:sp>
      <p:sp>
        <p:nvSpPr>
          <p:cNvPr id="3" name="文字方塊 2"/>
          <p:cNvSpPr txBox="1"/>
          <p:nvPr/>
        </p:nvSpPr>
        <p:spPr>
          <a:xfrm>
            <a:off x="1258888" y="1700213"/>
            <a:ext cx="6913562" cy="4616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66700" indent="-266700" algn="just" fontAlgn="auto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問卷內容的設計：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22313" indent="-457200" algn="just" fontAlgn="auto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採用選擇題或簡答題詢問的方式，其所得結果有差異。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22313" indent="-457200" algn="just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  →選擇題的詢問方式為已固定選項，若沒有受訪者心中所想的答案，則會選擇次者或相似的答案。而簡答題的方式得到的結果千變萬化，受訪者能傳達的訊息也較多，也代表人各有所見。但是當受訪者對於題目不夠了解時，選擇題的詢問方式較能提供受訪者額外的參考訊息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just" fontAlgn="auto">
              <a:spcBef>
                <a:spcPts val="600"/>
              </a:spcBef>
              <a:spcAft>
                <a:spcPts val="600"/>
              </a:spcAft>
              <a:defRPr/>
            </a:pPr>
            <a:endParaRPr kumimoji="0" lang="zh-TW" altLang="en-US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標題 4"/>
          <p:cNvSpPr txBox="1">
            <a:spLocks/>
          </p:cNvSpPr>
          <p:nvPr/>
        </p:nvSpPr>
        <p:spPr>
          <a:xfrm>
            <a:off x="1043608" y="548680"/>
            <a:ext cx="3816424" cy="114300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kumimoji="0" lang="zh-TW" altLang="en-US" sz="4000" b="1" kern="0" cap="all" dirty="0">
                <a:ln w="0"/>
                <a:solidFill>
                  <a:srgbClr val="D15A25"/>
                </a:solidFill>
                <a:effectLst>
                  <a:reflection blurRad="12700" stA="50000" endPos="50000" dist="5000" dir="5400000" sy="-100000" rotWithShape="0"/>
                </a:effectLst>
                <a:latin typeface="微軟正黑體" pitchFamily="34" charset="-120"/>
                <a:ea typeface="微軟正黑體" pitchFamily="34" charset="-120"/>
                <a:cs typeface="+mj-cs"/>
              </a:rPr>
              <a:t>民調常見的問題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7C03ED-B6F1-4AE2-9143-5A50B34AF3CB}" type="slidenum">
              <a:rPr lang="zh-TW" altLang="en-US" smtClean="0">
                <a:solidFill>
                  <a:srgbClr val="80808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zh-TW" altLang="en-US" smtClean="0">
              <a:solidFill>
                <a:srgbClr val="808080"/>
              </a:solidFill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042988" y="1604963"/>
            <a:ext cx="7129462" cy="50784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66700" indent="-266700" algn="just" fontAlgn="auto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問卷內容的設計：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17550" indent="-450850" algn="just" fontAlgn="auto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問題有評判受訪者知識或性格者，他們的口氣通常較確定，甚至會說謊掩飾無知。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17550" indent="-450850" algn="just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  →例如：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17550" indent="-450850" algn="just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      直接詢問受訪者是否有作弊的經驗→評判受訪者的道德或性格</a:t>
            </a: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?</a:t>
            </a: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→受訪者易</a:t>
            </a: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說謊。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17550" indent="-450850" algn="just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      讀書可以增長智慧，你上個禮拜平均一天花多少時間讀書</a:t>
            </a: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?</a:t>
            </a: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→評判受訪者的知識</a:t>
            </a: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?</a:t>
            </a: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→容易獲得較誇大的</a:t>
            </a: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數據</a:t>
            </a: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17550" indent="-450850" algn="just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zh-TW" altLang="en-US" sz="24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       </a:t>
            </a:r>
            <a:endParaRPr kumimoji="0" lang="en-US" altLang="zh-TW" sz="24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just" fontAlgn="auto">
              <a:spcBef>
                <a:spcPts val="600"/>
              </a:spcBef>
              <a:spcAft>
                <a:spcPts val="600"/>
              </a:spcAft>
              <a:defRPr/>
            </a:pPr>
            <a:endParaRPr kumimoji="0" lang="zh-TW" altLang="en-US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標題 4"/>
          <p:cNvSpPr txBox="1">
            <a:spLocks/>
          </p:cNvSpPr>
          <p:nvPr/>
        </p:nvSpPr>
        <p:spPr>
          <a:xfrm>
            <a:off x="1043608" y="548680"/>
            <a:ext cx="3816424" cy="114300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kumimoji="0" lang="zh-TW" altLang="en-US" sz="4000" b="1" kern="0" cap="all" dirty="0">
                <a:ln w="0"/>
                <a:solidFill>
                  <a:srgbClr val="D15A25"/>
                </a:solidFill>
                <a:effectLst>
                  <a:reflection blurRad="12700" stA="50000" endPos="50000" dist="5000" dir="5400000" sy="-100000" rotWithShape="0"/>
                </a:effectLst>
                <a:latin typeface="微軟正黑體" pitchFamily="34" charset="-120"/>
                <a:ea typeface="微軟正黑體" pitchFamily="34" charset="-120"/>
              </a:rPr>
              <a:t>民調常見的問題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DD5331-6F46-4EFC-881C-E7E69732EA9F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zh-TW" altLang="en-US" smtClean="0"/>
          </a:p>
        </p:txBody>
      </p:sp>
      <p:sp>
        <p:nvSpPr>
          <p:cNvPr id="3" name="矩形 2"/>
          <p:cNvSpPr/>
          <p:nvPr/>
        </p:nvSpPr>
        <p:spPr>
          <a:xfrm>
            <a:off x="1116013" y="1341438"/>
            <a:ext cx="6840537" cy="30781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66700" indent="-266700" algn="just" fontAlgn="auto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問卷內容的設計：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801688" indent="-534988" algn="just" fontAlgn="auto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問題的次序與用字會影響結果。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801688" indent="-534988" algn="just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   →</a:t>
            </a: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a.</a:t>
            </a: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這次的選舉你是否會去投票</a:t>
            </a: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?</a:t>
            </a:r>
          </a:p>
          <a:p>
            <a:pPr marL="801688" indent="-534988" algn="just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       </a:t>
            </a: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b.</a:t>
            </a: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你支持哪個黨派</a:t>
            </a: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?</a:t>
            </a:r>
          </a:p>
          <a:p>
            <a:pPr marL="801688" indent="-534988" algn="just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       </a:t>
            </a: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若先問</a:t>
            </a: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b</a:t>
            </a: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小題易高估</a:t>
            </a: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a</a:t>
            </a: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小題的實際結果。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801688" indent="-534988" algn="just" fontAlgn="auto">
              <a:spcBef>
                <a:spcPts val="600"/>
              </a:spcBef>
              <a:spcAft>
                <a:spcPts val="600"/>
              </a:spcAft>
              <a:defRPr/>
            </a:pP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標題 4"/>
          <p:cNvSpPr txBox="1">
            <a:spLocks/>
          </p:cNvSpPr>
          <p:nvPr/>
        </p:nvSpPr>
        <p:spPr>
          <a:xfrm>
            <a:off x="1043608" y="548680"/>
            <a:ext cx="3816424" cy="114300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kumimoji="0" lang="zh-TW" altLang="en-US" sz="4000" b="1" kern="0" cap="all" dirty="0">
                <a:ln w="0"/>
                <a:solidFill>
                  <a:srgbClr val="D15A25"/>
                </a:solidFill>
                <a:effectLst>
                  <a:reflection blurRad="12700" stA="50000" endPos="50000" dist="5000" dir="5400000" sy="-100000" rotWithShape="0"/>
                </a:effectLst>
                <a:latin typeface="微軟正黑體" pitchFamily="34" charset="-120"/>
                <a:ea typeface="微軟正黑體" pitchFamily="34" charset="-120"/>
                <a:cs typeface="+mj-cs"/>
              </a:rPr>
              <a:t>民調常見的問題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D6613D3-5C1F-4F17-9541-3DC3F254715A}" type="slidenum">
              <a:rPr lang="zh-TW" altLang="en-US" smtClean="0">
                <a:solidFill>
                  <a:srgbClr val="80808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zh-TW" altLang="en-US" smtClean="0">
              <a:solidFill>
                <a:srgbClr val="80808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1116013" y="1341438"/>
            <a:ext cx="6840537" cy="55086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66700" indent="-266700" algn="just" fontAlgn="auto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問卷內容的設計：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801688" indent="-534988" algn="just" fontAlgn="auto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比較型的問題看似最直接，卻也不免引發弦外之音的聯想。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96925" indent="-530225" algn="just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   →如問受訪者網球是否比足球有趣，和足球是否比網球有趣，結果大異其趣，因為當問題以足球為主體，受訪者會專注在足球的特點上，再檢查網球是否也有相同特點，而忽略了網球本身的特點。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96925" indent="-530225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   →平常我們在買東西比較商品時也會出現類似情況，如在比較</a:t>
            </a: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A</a:t>
            </a: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商品的成份是否優於</a:t>
            </a: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B</a:t>
            </a: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商品時，容易專注在</a:t>
            </a: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A</a:t>
            </a: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比</a:t>
            </a: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B</a:t>
            </a: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多出的成份，而忽略了</a:t>
            </a: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B</a:t>
            </a: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本身額外的成份；反之亦然。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801688" indent="-534988" algn="just" fontAlgn="auto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標題 4"/>
          <p:cNvSpPr txBox="1">
            <a:spLocks/>
          </p:cNvSpPr>
          <p:nvPr/>
        </p:nvSpPr>
        <p:spPr>
          <a:xfrm>
            <a:off x="1043608" y="548680"/>
            <a:ext cx="3816424" cy="114300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kumimoji="0" lang="zh-TW" altLang="en-US" sz="4000" b="1" kern="0" cap="all" dirty="0">
                <a:ln w="0"/>
                <a:solidFill>
                  <a:srgbClr val="D15A25"/>
                </a:solidFill>
                <a:effectLst>
                  <a:reflection blurRad="12700" stA="50000" endPos="50000" dist="5000" dir="5400000" sy="-100000" rotWithShape="0"/>
                </a:effectLst>
                <a:latin typeface="微軟正黑體" pitchFamily="34" charset="-120"/>
                <a:ea typeface="微軟正黑體" pitchFamily="34" charset="-120"/>
              </a:rPr>
              <a:t>民調常見的問題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C757489-F920-4183-A840-B3552D2AE181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zh-TW" altLang="en-US" smtClean="0"/>
          </a:p>
        </p:txBody>
      </p:sp>
      <p:sp>
        <p:nvSpPr>
          <p:cNvPr id="3" name="標題 4"/>
          <p:cNvSpPr txBox="1">
            <a:spLocks/>
          </p:cNvSpPr>
          <p:nvPr/>
        </p:nvSpPr>
        <p:spPr>
          <a:xfrm>
            <a:off x="1043608" y="548680"/>
            <a:ext cx="3816424" cy="114300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kumimoji="0" lang="zh-TW" altLang="en-US" sz="4000" b="1" kern="0" cap="all" dirty="0">
                <a:ln w="0"/>
                <a:solidFill>
                  <a:srgbClr val="D15A25"/>
                </a:solidFill>
                <a:effectLst>
                  <a:reflection blurRad="12700" stA="50000" endPos="50000" dist="5000" dir="5400000" sy="-100000" rotWithShape="0"/>
                </a:effectLst>
                <a:latin typeface="微軟正黑體" pitchFamily="34" charset="-120"/>
                <a:ea typeface="微軟正黑體" pitchFamily="34" charset="-120"/>
                <a:cs typeface="+mj-cs"/>
              </a:rPr>
              <a:t>民調常見的問題</a:t>
            </a:r>
          </a:p>
        </p:txBody>
      </p:sp>
      <p:sp>
        <p:nvSpPr>
          <p:cNvPr id="4" name="矩形 3"/>
          <p:cNvSpPr/>
          <p:nvPr/>
        </p:nvSpPr>
        <p:spPr>
          <a:xfrm>
            <a:off x="1187450" y="1484313"/>
            <a:ext cx="6840538" cy="4556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調查過度頻繁不免造成浮濫。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354013" indent="-354013" algn="just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→如你覺得總統夫人今年在國慶日所穿著的衣服與去年相同好不好？這種瑣碎的問題其實沒有必要且無任何助益。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just" fontAlgn="auto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倉促成軍的民意：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17550" indent="-450850" algn="just" fontAlgn="auto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717550" algn="l"/>
              </a:tabLst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受訪者常被迫在短時間內回答問題。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17550" indent="-450850" algn="just" fontAlgn="auto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717550" algn="l"/>
              </a:tabLst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調查結果所反應的是比實際更果決的意見。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17550" indent="-450850" algn="just" fontAlgn="auto">
              <a:spcBef>
                <a:spcPts val="600"/>
              </a:spcBef>
              <a:spcAft>
                <a:spcPts val="600"/>
              </a:spcAft>
              <a:tabLst>
                <a:tab pos="717550" algn="l"/>
              </a:tabLst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  →如當受訪者對該題無意見時，只有正、反兩面的選擇，業者常不把</a:t>
            </a: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“</a:t>
            </a: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不知道</a:t>
            </a: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”</a:t>
            </a: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考慮至選項中，因為對他們而言沒有參考價值。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D5C5B4-1E8F-46D7-B337-4D3B86C6DD9D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zh-TW" altLang="en-US" smtClean="0"/>
          </a:p>
        </p:txBody>
      </p:sp>
      <p:sp>
        <p:nvSpPr>
          <p:cNvPr id="3" name="標題 4"/>
          <p:cNvSpPr txBox="1">
            <a:spLocks/>
          </p:cNvSpPr>
          <p:nvPr/>
        </p:nvSpPr>
        <p:spPr>
          <a:xfrm>
            <a:off x="1043608" y="548680"/>
            <a:ext cx="3816424" cy="114300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kumimoji="0" lang="zh-TW" altLang="en-US" sz="4000" b="1" kern="0" cap="all" dirty="0">
                <a:ln w="0"/>
                <a:solidFill>
                  <a:srgbClr val="D15A25"/>
                </a:solidFill>
                <a:effectLst>
                  <a:reflection blurRad="12700" stA="50000" endPos="50000" dist="5000" dir="5400000" sy="-100000" rotWithShape="0"/>
                </a:effectLst>
                <a:latin typeface="微軟正黑體" pitchFamily="34" charset="-120"/>
                <a:ea typeface="微軟正黑體" pitchFamily="34" charset="-120"/>
                <a:cs typeface="+mj-cs"/>
              </a:rPr>
              <a:t>民調常見的問題</a:t>
            </a:r>
          </a:p>
        </p:txBody>
      </p:sp>
      <p:sp>
        <p:nvSpPr>
          <p:cNvPr id="4" name="矩形 3"/>
          <p:cNvSpPr/>
          <p:nvPr/>
        </p:nvSpPr>
        <p:spPr>
          <a:xfrm>
            <a:off x="1187450" y="1484313"/>
            <a:ext cx="6840538" cy="46164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tabLst>
                <a:tab pos="717550" algn="l"/>
              </a:tabLst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非隨機取樣減弱可信度。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just" fontAlgn="auto">
              <a:spcBef>
                <a:spcPts val="600"/>
              </a:spcBef>
              <a:spcAft>
                <a:spcPts val="600"/>
              </a:spcAft>
              <a:tabLst>
                <a:tab pos="717550" algn="l"/>
              </a:tabLst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樣本不具代表性</a:t>
            </a: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marL="354013" indent="-354013" algn="just" fontAlgn="auto">
              <a:spcBef>
                <a:spcPts val="600"/>
              </a:spcBef>
              <a:spcAft>
                <a:spcPts val="600"/>
              </a:spcAft>
              <a:tabLst>
                <a:tab pos="717550" algn="l"/>
              </a:tabLst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→隨機是指每位受訪者被抽到的機率相等。若調查在晚上進行電訪，受訪的對象不外乎是家庭主婦或下班回到家的上班族等等，但有些上晚班或未回到家的民眾無法接受訪問，此時訪問對象就忽略了一群民眾的意見。或者利用非機率抽樣的方法</a:t>
            </a: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便利、判斷、配額、雪球</a:t>
            </a: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，我們都無法推估母體可能情形，因此造成樣本不具代表性的問題。</a:t>
            </a:r>
          </a:p>
          <a:p>
            <a:pPr algn="just" fontAlgn="auto">
              <a:spcBef>
                <a:spcPts val="600"/>
              </a:spcBef>
              <a:spcAft>
                <a:spcPts val="600"/>
              </a:spcAft>
              <a:tabLst>
                <a:tab pos="717550" algn="l"/>
              </a:tabLst>
              <a:defRPr/>
            </a:pP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AD3A7B-BAA1-486D-8FB3-705B18F04D69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zh-TW" altLang="en-US" smtClean="0"/>
          </a:p>
        </p:txBody>
      </p:sp>
      <p:sp>
        <p:nvSpPr>
          <p:cNvPr id="4" name="標題 4"/>
          <p:cNvSpPr txBox="1">
            <a:spLocks/>
          </p:cNvSpPr>
          <p:nvPr/>
        </p:nvSpPr>
        <p:spPr>
          <a:xfrm>
            <a:off x="1043608" y="557808"/>
            <a:ext cx="3816424" cy="114300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kumimoji="0" lang="zh-TW" altLang="en-US" sz="4000" b="1" kern="0" cap="all" dirty="0">
                <a:ln w="0"/>
                <a:solidFill>
                  <a:srgbClr val="D15A25"/>
                </a:solidFill>
                <a:effectLst>
                  <a:reflection blurRad="12700" stA="50000" endPos="50000" dist="5000" dir="5400000" sy="-100000" rotWithShape="0"/>
                </a:effectLst>
                <a:latin typeface="微軟正黑體" pitchFamily="34" charset="-120"/>
                <a:ea typeface="微軟正黑體" pitchFamily="34" charset="-120"/>
                <a:cs typeface="+mj-cs"/>
              </a:rPr>
              <a:t>現今的民調環境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1042988" y="1700213"/>
            <a:ext cx="7200900" cy="58166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69875" indent="-269875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Wingdings" pitchFamily="2" charset="2"/>
              <a:buChar char="Ø"/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「只要你提出問題，就可得到答案」，民調業並不是為知識而調查，他們販賣的是策略性的資訊。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69875" indent="-269875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→如各政黨內所得民調結果通常較有利其所屬黨派，再利用調查的結果衍生更多話題，做為有利自己一方的證據，因此資訊不是在擴展知識的前提下所產生，而是為了促銷某種理念。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69875" indent="-269875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Wingdings" pitchFamily="2" charset="2"/>
              <a:buChar char="Ø"/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調查內容已鉅細靡遺到無任何意義，如顯而易見的真理。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69875" indent="-269875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→如研究和善的醫生護士是否讓病患較滿意，這問題屬顯而易見的真理。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801688" indent="-534988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Arial" pitchFamily="34" charset="0"/>
              <a:buChar char="•"/>
              <a:defRPr/>
            </a:pP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801688" indent="-534988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Arial" pitchFamily="34" charset="0"/>
              <a:buChar char="•"/>
              <a:defRPr/>
            </a:pP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69875" indent="-269875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Wingdings" pitchFamily="2" charset="2"/>
              <a:buChar char="Ø"/>
              <a:defRPr/>
            </a:pPr>
            <a:endParaRPr kumimoji="0" lang="zh-TW" altLang="en-US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920C58-ECAA-4141-90FC-33C7139878F9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zh-TW" altLang="en-US" smtClean="0"/>
          </a:p>
        </p:txBody>
      </p:sp>
      <p:sp>
        <p:nvSpPr>
          <p:cNvPr id="4" name="標題 4"/>
          <p:cNvSpPr txBox="1">
            <a:spLocks/>
          </p:cNvSpPr>
          <p:nvPr/>
        </p:nvSpPr>
        <p:spPr>
          <a:xfrm>
            <a:off x="1043608" y="557808"/>
            <a:ext cx="3816424" cy="114300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kumimoji="0" lang="zh-TW" altLang="en-US" sz="4000" b="1" kern="0" cap="all" dirty="0">
                <a:ln w="0"/>
                <a:solidFill>
                  <a:srgbClr val="D15A25"/>
                </a:solidFill>
                <a:effectLst>
                  <a:reflection blurRad="12700" stA="50000" endPos="50000" dist="5000" dir="5400000" sy="-100000" rotWithShape="0"/>
                </a:effectLst>
                <a:latin typeface="微軟正黑體" pitchFamily="34" charset="-120"/>
                <a:ea typeface="微軟正黑體" pitchFamily="34" charset="-120"/>
                <a:cs typeface="+mj-cs"/>
              </a:rPr>
              <a:t>現今的民調環境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1042988" y="1538288"/>
            <a:ext cx="7200900" cy="45545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69875" indent="-269875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Wingdings" pitchFamily="2" charset="2"/>
              <a:buChar char="Ø"/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錯誤、欺騙、政治運作融於一爐：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801688" indent="-534988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Arial" pitchFamily="34" charset="0"/>
              <a:buChar char="•"/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斷章取義的報導數字。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801688" indent="-534988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   →如美國癌症協會公布婦女罹患乳癌的機率是九分之一，但其實婦女罹患乳癌的機率隨年齡增加，九分之一是女人一生所有機率的累積。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801688" indent="-534988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Arial" pitchFamily="34" charset="0"/>
              <a:buChar char="•"/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同樣的數字資料得出完全不同的結論。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801688" indent="-534988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Arial" pitchFamily="34" charset="0"/>
              <a:buChar char="•"/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透過引導式的問項和樣本的設計等，成為利益人士的武器。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801688" indent="-801688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       →所以形成「真相只屬於花錢的人」，發佈對己有利的結果，而不利的結果置之不談。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738C47-38FC-4B43-A763-35C6803BB02D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zh-TW" altLang="en-US" smtClean="0"/>
          </a:p>
        </p:txBody>
      </p:sp>
      <p:graphicFrame>
        <p:nvGraphicFramePr>
          <p:cNvPr id="5" name="資料庫圖表 4"/>
          <p:cNvGraphicFramePr/>
          <p:nvPr/>
        </p:nvGraphicFramePr>
        <p:xfrm>
          <a:off x="1763688" y="1628800"/>
          <a:ext cx="612068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標題 4"/>
          <p:cNvSpPr txBox="1">
            <a:spLocks/>
          </p:cNvSpPr>
          <p:nvPr/>
        </p:nvSpPr>
        <p:spPr>
          <a:xfrm>
            <a:off x="1043608" y="548680"/>
            <a:ext cx="3009528" cy="114300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kumimoji="0" lang="zh-TW" altLang="en-US" sz="4000" b="1" kern="0" cap="all" dirty="0">
                <a:ln w="0"/>
                <a:solidFill>
                  <a:srgbClr val="D15A25"/>
                </a:solidFill>
                <a:effectLst>
                  <a:reflection blurRad="12700" stA="50000" endPos="50000" dist="5000" dir="5400000" sy="-100000" rotWithShape="0"/>
                </a:effectLst>
                <a:latin typeface="微軟正黑體" pitchFamily="34" charset="-120"/>
                <a:ea typeface="微軟正黑體" pitchFamily="34" charset="-120"/>
                <a:cs typeface="+mj-cs"/>
              </a:rPr>
              <a:t>大綱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13EE7E-C763-4CC9-B127-98F7A89B9863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zh-TW" altLang="en-US" smtClean="0"/>
          </a:p>
        </p:txBody>
      </p:sp>
      <p:sp>
        <p:nvSpPr>
          <p:cNvPr id="4" name="標題 4"/>
          <p:cNvSpPr txBox="1">
            <a:spLocks/>
          </p:cNvSpPr>
          <p:nvPr/>
        </p:nvSpPr>
        <p:spPr>
          <a:xfrm>
            <a:off x="1043608" y="404664"/>
            <a:ext cx="3816424" cy="114300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kumimoji="0" lang="zh-TW" altLang="en-US" sz="4000" b="1" kern="0" cap="all" dirty="0">
                <a:ln w="0"/>
                <a:solidFill>
                  <a:srgbClr val="D15A25"/>
                </a:solidFill>
                <a:effectLst>
                  <a:reflection blurRad="12700" stA="50000" endPos="50000" dist="5000" dir="5400000" sy="-100000" rotWithShape="0"/>
                </a:effectLst>
                <a:latin typeface="微軟正黑體" pitchFamily="34" charset="-120"/>
                <a:ea typeface="微軟正黑體" pitchFamily="34" charset="-120"/>
                <a:cs typeface="+mj-cs"/>
              </a:rPr>
              <a:t>現今的民調環境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971550" y="1196975"/>
            <a:ext cx="7200900" cy="72326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69875" indent="-269875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Wingdings" pitchFamily="2" charset="2"/>
              <a:buChar char="Ø"/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錯誤、欺騙、政治運作融於一爐</a:t>
            </a: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操縱民調</a:t>
            </a: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：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801688" indent="-534988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Arial" pitchFamily="34" charset="0"/>
              <a:buChar char="•"/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政黨或媒體希望買到最有價值的資料。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801688" indent="-534988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  →在台灣有些媒體常被拿來和政黨顏色作結合，像</a:t>
            </a: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TVBS</a:t>
            </a: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、中天較偏藍；三立、民視較偏綠，選舉前所做的民調常會因該電視台所屬立場而有明顯的偏向。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66700" indent="-266700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Wingdings" pitchFamily="2" charset="2"/>
              <a:buChar char="Ø"/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有權有能者善於觀念的「行銷」。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66700" indent="-266700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→如同上頁所提到，真相屬於花錢的人，他們藉由有利己的調查結果經由媒介傳播，使得如康乃爾大學政治學教授班哲明</a:t>
            </a: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‧</a:t>
            </a: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金斯柏格所說：「低下階層漸成為自身意見的消費者而非生產者，必須接受來自中上階層所推銷的信念。」</a:t>
            </a:r>
          </a:p>
          <a:p>
            <a:pPr marL="801688" indent="-534988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Arial" pitchFamily="34" charset="0"/>
              <a:buChar char="•"/>
              <a:defRPr/>
            </a:pP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801688" indent="-534988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Arial" pitchFamily="34" charset="0"/>
              <a:buChar char="•"/>
              <a:defRPr/>
            </a:pP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801688" indent="-534988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Arial" pitchFamily="34" charset="0"/>
              <a:buChar char="•"/>
              <a:defRPr/>
            </a:pP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69875" indent="-269875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Wingdings" pitchFamily="2" charset="2"/>
              <a:buChar char="Ø"/>
              <a:defRPr/>
            </a:pPr>
            <a:endParaRPr kumimoji="0" lang="zh-TW" altLang="en-US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0EFF20-62CE-4AD7-BFAA-5B3E8EB3A120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zh-TW" altLang="en-US" smtClean="0"/>
          </a:p>
        </p:txBody>
      </p:sp>
      <p:sp>
        <p:nvSpPr>
          <p:cNvPr id="3" name="標題 4"/>
          <p:cNvSpPr txBox="1">
            <a:spLocks/>
          </p:cNvSpPr>
          <p:nvPr/>
        </p:nvSpPr>
        <p:spPr>
          <a:xfrm>
            <a:off x="1043608" y="557808"/>
            <a:ext cx="3816424" cy="114300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kumimoji="0" lang="zh-TW" altLang="en-US" sz="4000" b="1" kern="0" cap="all" dirty="0">
                <a:ln w="0"/>
                <a:solidFill>
                  <a:srgbClr val="D15A25"/>
                </a:solidFill>
                <a:effectLst>
                  <a:reflection blurRad="12700" stA="50000" endPos="50000" dist="5000" dir="5400000" sy="-100000" rotWithShape="0"/>
                </a:effectLst>
                <a:latin typeface="微軟正黑體" pitchFamily="34" charset="-120"/>
                <a:ea typeface="微軟正黑體" pitchFamily="34" charset="-120"/>
                <a:cs typeface="+mj-cs"/>
              </a:rPr>
              <a:t>現今的民調環境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1187450" y="1412875"/>
            <a:ext cx="6913563" cy="58166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69875" indent="-269875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Wingdings" pitchFamily="2" charset="2"/>
              <a:buChar char="Ø"/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如何面對及改善</a:t>
            </a: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?</a:t>
            </a:r>
          </a:p>
          <a:p>
            <a:pPr marL="717550" indent="-450850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Arial" pitchFamily="34" charset="0"/>
              <a:buChar char="•"/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經長時間完成的調查更能掌握重要議題的民意動向。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17550" indent="-450850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  →如關於國家政策健保等相關議題，需在可支付成本考量下，仔細調查分析，並做出合理的結論，讓民眾確實瞭解民調背後的憂慮及期望。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17550" indent="-450850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Arial" pitchFamily="34" charset="0"/>
              <a:buChar char="•"/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真正的民意是「經驗累積與責任推動下的產物」。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17550" indent="-450850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Arial" pitchFamily="34" charset="0"/>
              <a:buChar char="•"/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先了解調查議題，經思考在認真回答問題選項，並審慎判斷調查數字背後的動機。</a:t>
            </a:r>
          </a:p>
          <a:p>
            <a:pPr marL="269875" indent="-269875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defRPr/>
            </a:pP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69875" indent="-269875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Wingdings" pitchFamily="2" charset="2"/>
              <a:buChar char="Ø"/>
              <a:defRPr/>
            </a:pPr>
            <a:endParaRPr kumimoji="0" lang="zh-TW" altLang="en-US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F25290-0EE6-42DD-A33D-A0567D7F0B8F}" type="slidenum">
              <a:rPr lang="zh-TW" altLang="en-US" smtClean="0"/>
              <a:pPr>
                <a:defRPr/>
              </a:pPr>
              <a:t>22</a:t>
            </a:fld>
            <a:endParaRPr lang="zh-TW" altLang="en-US"/>
          </a:p>
        </p:txBody>
      </p:sp>
      <p:sp>
        <p:nvSpPr>
          <p:cNvPr id="3" name="標題 4"/>
          <p:cNvSpPr txBox="1">
            <a:spLocks/>
          </p:cNvSpPr>
          <p:nvPr/>
        </p:nvSpPr>
        <p:spPr>
          <a:xfrm>
            <a:off x="1043608" y="557808"/>
            <a:ext cx="3816424" cy="114300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kumimoji="0" lang="zh-TW" altLang="en-US" sz="4000" b="1" kern="0" cap="all" dirty="0">
                <a:ln w="0"/>
                <a:solidFill>
                  <a:srgbClr val="D15A25"/>
                </a:solidFill>
                <a:effectLst>
                  <a:reflection blurRad="12700" stA="50000" endPos="50000" dist="5000" dir="5400000" sy="-100000" rotWithShape="0"/>
                </a:effectLst>
                <a:latin typeface="微軟正黑體" pitchFamily="34" charset="-120"/>
                <a:ea typeface="微軟正黑體" pitchFamily="34" charset="-120"/>
                <a:cs typeface="+mj-cs"/>
              </a:rPr>
              <a:t>附錄一    </a:t>
            </a:r>
            <a:r>
              <a:rPr kumimoji="0" lang="en-US" altLang="zh-TW" sz="4000" b="1" kern="0" cap="all" dirty="0">
                <a:ln w="0"/>
                <a:solidFill>
                  <a:srgbClr val="D15A25"/>
                </a:solidFill>
                <a:effectLst>
                  <a:reflection blurRad="12700" stA="50000" endPos="50000" dist="5000" dir="5400000" sy="-100000" rotWithShape="0"/>
                </a:effectLst>
                <a:latin typeface="微軟正黑體" pitchFamily="34" charset="-120"/>
                <a:ea typeface="微軟正黑體" pitchFamily="34" charset="-120"/>
                <a:cs typeface="+mj-cs"/>
              </a:rPr>
              <a:t>CATI</a:t>
            </a:r>
            <a:endParaRPr kumimoji="0" lang="zh-TW" altLang="en-US" sz="4000" b="1" kern="0" cap="all" dirty="0">
              <a:ln w="0"/>
              <a:solidFill>
                <a:srgbClr val="D15A25"/>
              </a:solidFill>
              <a:effectLst>
                <a:reflection blurRad="12700" stA="50000" endPos="50000" dist="5000" dir="5400000" sy="-100000" rotWithShape="0"/>
              </a:effectLst>
              <a:latin typeface="微軟正黑體" pitchFamily="34" charset="-120"/>
              <a:ea typeface="微軟正黑體" pitchFamily="34" charset="-120"/>
              <a:cs typeface="+mj-cs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971550" y="1338263"/>
            <a:ext cx="7561263" cy="58785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69875" indent="-269875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Wingdings" pitchFamily="2" charset="2"/>
              <a:buChar char="Ø"/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何謂電腦輔助電話調查系統</a:t>
            </a: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?</a:t>
            </a:r>
          </a:p>
          <a:p>
            <a:pPr marL="541338" indent="-271463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Arial" pitchFamily="34" charset="0"/>
              <a:buChar char="•"/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電腦輔助電話調查系統（</a:t>
            </a: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Computer-Assisted Telephone Interviewing System)</a:t>
            </a: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，也稱為電腦輔助電話調查系統，是利用電腦輔助電話調查而開發的調查訪問作業系統。 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69875" indent="-269875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Wingdings" pitchFamily="2" charset="2"/>
              <a:buChar char="Ø"/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如何進行</a:t>
            </a: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?</a:t>
            </a:r>
          </a:p>
          <a:p>
            <a:pPr marL="541338" indent="-271463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Arial" pitchFamily="34" charset="0"/>
              <a:buChar char="•"/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訪員坐在電腦前，面對螢幕上的問卷，向受訪者讀出問題，並將受訪者的回答結果通過滑鼠或鍵盤記錄到電腦中去；督導在另一臺電腦前對整個訪問工作進行現場監控。通過該系統調查者可以以更短的時間，更少的費用，得到更加優質的訪問數據，且所得數據可被各種統計軟體直接使用。 </a:t>
            </a:r>
          </a:p>
          <a:p>
            <a:pPr marL="541338" indent="-271463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defRPr/>
            </a:pPr>
            <a:r>
              <a:rPr kumimoji="0" lang="zh-TW" altLang="en-US" sz="1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                                 資料來源：</a:t>
            </a:r>
            <a:r>
              <a:rPr kumimoji="0" lang="en-US" altLang="zh-TW" sz="1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http://wiki.mbalib.com/</a:t>
            </a:r>
            <a:r>
              <a:rPr kumimoji="0" lang="zh-TW" altLang="en-US" sz="1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kumimoji="0" lang="en-US" altLang="zh-TW" sz="1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(CATI</a:t>
            </a:r>
            <a:r>
              <a:rPr kumimoji="0" lang="zh-TW" altLang="en-US" sz="1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系統</a:t>
            </a:r>
            <a:r>
              <a:rPr kumimoji="0" lang="en-US" altLang="zh-TW" sz="1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69875" indent="-269875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Wingdings" pitchFamily="2" charset="2"/>
              <a:buChar char="Ø"/>
              <a:defRPr/>
            </a:pPr>
            <a:endParaRPr kumimoji="0" lang="zh-TW" altLang="en-US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1043608" y="332656"/>
            <a:ext cx="3009528" cy="1143000"/>
          </a:xfrm>
          <a:extLst>
            <a:ext uri="{909E8E84-426E-40DD-AFC4-6F175D3DCCD1}"/>
            <a:ext uri="{91240B29-F687-4F45-9708-019B960494DF}"/>
          </a:extLst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zh-TW" altLang="zh-TW" b="1" cap="all" dirty="0" smtClean="0">
                <a:ln w="0"/>
                <a:solidFill>
                  <a:srgbClr val="D15A25"/>
                </a:solidFill>
                <a:effectLst>
                  <a:reflection blurRad="12700" stA="50000" endPos="50000" dist="5000" dir="5400000" sy="-100000" rotWithShape="0"/>
                </a:effectLst>
                <a:latin typeface="微軟正黑體" pitchFamily="34" charset="-120"/>
                <a:ea typeface="微軟正黑體" pitchFamily="34" charset="-120"/>
              </a:rPr>
              <a:t>蓋洛普</a:t>
            </a:r>
            <a:r>
              <a:rPr lang="zh-TW" altLang="en-US" b="1" cap="all" dirty="0" smtClean="0">
                <a:ln w="0"/>
                <a:solidFill>
                  <a:srgbClr val="D15A25"/>
                </a:solidFill>
                <a:effectLst>
                  <a:reflection blurRad="12700" stA="50000" endPos="50000" dist="5000" dir="5400000" sy="-100000" rotWithShape="0"/>
                </a:effectLst>
                <a:latin typeface="微軟正黑體" pitchFamily="34" charset="-120"/>
                <a:ea typeface="微軟正黑體" pitchFamily="34" charset="-120"/>
              </a:rPr>
              <a:t>簡介</a:t>
            </a:r>
            <a:endParaRPr lang="zh-TW" altLang="en-US" b="1" cap="all" dirty="0">
              <a:ln w="0"/>
              <a:solidFill>
                <a:srgbClr val="D15A25"/>
              </a:solidFill>
              <a:effectLst>
                <a:reflection blurRad="12700" stA="50000" endPos="50000" dist="5000" dir="5400000" sy="-100000" rotWithShape="0"/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9459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5B9634-2B56-48B7-BB86-10C7A41D6732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zh-TW" altLang="en-US" smtClean="0"/>
          </a:p>
        </p:txBody>
      </p:sp>
      <p:sp>
        <p:nvSpPr>
          <p:cNvPr id="7172" name="文字方塊 5"/>
          <p:cNvSpPr txBox="1">
            <a:spLocks noChangeArrowheads="1"/>
          </p:cNvSpPr>
          <p:nvPr/>
        </p:nvSpPr>
        <p:spPr bwMode="auto">
          <a:xfrm>
            <a:off x="1331913" y="1773238"/>
            <a:ext cx="6911975" cy="507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9875" indent="-269875" algn="just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Wingdings" pitchFamily="2" charset="2"/>
              <a:buChar char="Ø"/>
            </a:pPr>
            <a:r>
              <a:rPr kumimoji="0" lang="zh-TW" altLang="en-US" sz="240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由美國著名的社會科學家喬治</a:t>
            </a:r>
            <a:r>
              <a:rPr kumimoji="0" lang="en-US" altLang="zh-TW" sz="240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·</a:t>
            </a:r>
            <a:r>
              <a:rPr kumimoji="0" lang="zh-TW" altLang="en-US" sz="240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蓋洛普博士於</a:t>
            </a:r>
            <a:r>
              <a:rPr kumimoji="0" lang="en-US" altLang="zh-TW" sz="240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1930</a:t>
            </a:r>
            <a:r>
              <a:rPr kumimoji="0" lang="zh-TW" altLang="en-US" sz="240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年代創立。</a:t>
            </a:r>
            <a:endParaRPr kumimoji="0" lang="en-US" altLang="zh-TW" sz="240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69875" indent="-269875" algn="just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Wingdings" pitchFamily="2" charset="2"/>
              <a:buChar char="Ø"/>
            </a:pPr>
            <a:r>
              <a:rPr kumimoji="0" lang="en-US" altLang="zh-TW" sz="240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1988</a:t>
            </a:r>
            <a:r>
              <a:rPr kumimoji="0" lang="zh-TW" altLang="en-US" sz="240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年處於虧損狀態，而後被精選市調公司</a:t>
            </a:r>
            <a:r>
              <a:rPr kumimoji="0" lang="en-US" altLang="zh-TW" sz="240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(Selection Research)</a:t>
            </a:r>
            <a:r>
              <a:rPr kumimoji="0" lang="zh-TW" altLang="en-US" sz="240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收購。</a:t>
            </a:r>
            <a:endParaRPr kumimoji="0" lang="en-US" altLang="zh-TW" sz="240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69875" indent="-269875" algn="just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Wingdings" pitchFamily="2" charset="2"/>
              <a:buChar char="Ø"/>
            </a:pPr>
            <a:r>
              <a:rPr kumimoji="0" lang="zh-TW" altLang="en-US" sz="240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為政府部門、跨國公司、醫療和教育機構等等，提供高質量的服務。</a:t>
            </a:r>
            <a:endParaRPr kumimoji="0" lang="en-US" altLang="zh-TW" sz="240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69875" indent="-269875" algn="just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Wingdings" pitchFamily="2" charset="2"/>
              <a:buChar char="Ø"/>
            </a:pPr>
            <a:r>
              <a:rPr kumimoji="0" lang="zh-TW" altLang="en-US" sz="240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與多數諮詢公司的差異在於，其幫助企業推動真正的有機成長</a:t>
            </a:r>
            <a:r>
              <a:rPr kumimoji="0" lang="en-US" altLang="zh-TW" sz="240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(Organic Growth)</a:t>
            </a:r>
            <a:r>
              <a:rPr kumimoji="0" lang="zh-TW" altLang="en-US" sz="240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，即透過持續的運作來提升營業收入和利潤。</a:t>
            </a:r>
            <a:endParaRPr kumimoji="0" lang="en-US" altLang="zh-TW" sz="90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69875" indent="-269875" algn="just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Wingdings" pitchFamily="2" charset="2"/>
              <a:buNone/>
            </a:pPr>
            <a:r>
              <a:rPr kumimoji="0" lang="zh-TW" altLang="en-US" sz="160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      </a:t>
            </a:r>
            <a:endParaRPr kumimoji="0" lang="en-US" altLang="zh-TW" sz="160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69875" indent="-269875" algn="just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Wingdings" pitchFamily="2" charset="2"/>
              <a:buNone/>
            </a:pPr>
            <a:endParaRPr kumimoji="0" lang="en-US" altLang="zh-TW" sz="80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69875" indent="-269875" algn="just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Wingdings" pitchFamily="2" charset="2"/>
              <a:buNone/>
            </a:pPr>
            <a:r>
              <a:rPr kumimoji="0" lang="zh-TW" altLang="en-US" sz="140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                               資料來源：</a:t>
            </a:r>
            <a:r>
              <a:rPr kumimoji="0" lang="en-US" altLang="zh-TW" sz="140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http://wiki.mbalib.com/  (</a:t>
            </a:r>
            <a:r>
              <a:rPr kumimoji="0" lang="zh-TW" altLang="en-US" sz="140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蓋洛普諮詢公司簡介</a:t>
            </a:r>
            <a:r>
              <a:rPr kumimoji="0" lang="en-US" altLang="zh-TW" sz="140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endParaRPr kumimoji="0" lang="zh-TW" altLang="en-US" sz="140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5498A6-F48B-40B9-A8E4-CCD9BA4B94B3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zh-TW" altLang="en-US" smtClean="0"/>
          </a:p>
        </p:txBody>
      </p:sp>
      <p:sp>
        <p:nvSpPr>
          <p:cNvPr id="4" name="標題 4"/>
          <p:cNvSpPr>
            <a:spLocks noGrp="1"/>
          </p:cNvSpPr>
          <p:nvPr>
            <p:ph type="title"/>
          </p:nvPr>
        </p:nvSpPr>
        <p:spPr>
          <a:xfrm>
            <a:off x="1043608" y="332656"/>
            <a:ext cx="3009528" cy="1143000"/>
          </a:xfrm>
          <a:extLst>
            <a:ext uri="{909E8E84-426E-40DD-AFC4-6F175D3DCCD1}"/>
            <a:ext uri="{91240B29-F687-4F45-9708-019B960494DF}"/>
          </a:extLst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zh-TW" altLang="zh-TW" b="1" cap="all" dirty="0" smtClean="0">
                <a:ln w="0"/>
                <a:solidFill>
                  <a:srgbClr val="D15A25"/>
                </a:solidFill>
                <a:effectLst>
                  <a:reflection blurRad="12700" stA="50000" endPos="50000" dist="5000" dir="5400000" sy="-100000" rotWithShape="0"/>
                </a:effectLst>
                <a:latin typeface="微軟正黑體" pitchFamily="34" charset="-120"/>
                <a:ea typeface="微軟正黑體" pitchFamily="34" charset="-120"/>
              </a:rPr>
              <a:t>蓋洛普</a:t>
            </a:r>
            <a:r>
              <a:rPr lang="zh-TW" altLang="en-US" b="1" cap="all" dirty="0" smtClean="0">
                <a:ln w="0"/>
                <a:solidFill>
                  <a:srgbClr val="D15A25"/>
                </a:solidFill>
                <a:effectLst>
                  <a:reflection blurRad="12700" stA="50000" endPos="50000" dist="5000" dir="5400000" sy="-100000" rotWithShape="0"/>
                </a:effectLst>
                <a:latin typeface="微軟正黑體" pitchFamily="34" charset="-120"/>
                <a:ea typeface="微軟正黑體" pitchFamily="34" charset="-120"/>
              </a:rPr>
              <a:t>簡介</a:t>
            </a:r>
            <a:endParaRPr lang="zh-TW" altLang="en-US" b="1" cap="all" dirty="0">
              <a:ln w="0"/>
              <a:solidFill>
                <a:srgbClr val="D15A25"/>
              </a:solidFill>
              <a:effectLst>
                <a:reflection blurRad="12700" stA="50000" endPos="50000" dist="5000" dir="5400000" sy="-100000" rotWithShape="0"/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196" name="文字方塊 4"/>
          <p:cNvSpPr txBox="1">
            <a:spLocks noChangeArrowheads="1"/>
          </p:cNvSpPr>
          <p:nvPr/>
        </p:nvSpPr>
        <p:spPr bwMode="auto">
          <a:xfrm>
            <a:off x="1187450" y="1989138"/>
            <a:ext cx="6913563" cy="412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9875" indent="-269875" algn="just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Wingdings" pitchFamily="2" charset="2"/>
              <a:buChar char="Ø"/>
            </a:pPr>
            <a:r>
              <a:rPr kumimoji="0" lang="zh-TW" altLang="en-US" sz="240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使用電腦輔助電話訪問系統。</a:t>
            </a:r>
            <a:r>
              <a:rPr kumimoji="0" lang="en-US" altLang="zh-TW" sz="240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kumimoji="0" lang="zh-TW" altLang="en-US" sz="240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詳見附錄一</a:t>
            </a:r>
            <a:r>
              <a:rPr kumimoji="0" lang="en-US" altLang="zh-TW" sz="240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endParaRPr kumimoji="0" lang="zh-TW" altLang="en-US" sz="240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69875" indent="-269875" algn="just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Wingdings" pitchFamily="2" charset="2"/>
              <a:buNone/>
            </a:pPr>
            <a:r>
              <a:rPr kumimoji="0" lang="en-US" altLang="zh-TW" sz="240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kumimoji="0" lang="en-US" altLang="zh-TW" sz="200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(Computer-Assisted Telephone Interviewing )</a:t>
            </a:r>
          </a:p>
          <a:p>
            <a:pPr marL="269875" indent="-269875" algn="just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Wingdings" pitchFamily="2" charset="2"/>
              <a:buChar char="Ø"/>
            </a:pPr>
            <a:r>
              <a:rPr kumimoji="0" lang="zh-TW" altLang="en-US" sz="240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調查結果的使用方式有明確規定：</a:t>
            </a:r>
            <a:endParaRPr kumimoji="0" lang="en-US" altLang="zh-TW" sz="240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69875" indent="-269875" algn="just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Arial" charset="0"/>
              <a:buChar char="•"/>
            </a:pPr>
            <a:r>
              <a:rPr kumimoji="0" lang="zh-TW" altLang="en-US" sz="240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    不可用在付費的廣告中。</a:t>
            </a:r>
            <a:endParaRPr kumimoji="0" lang="en-US" altLang="zh-TW" sz="240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69875" indent="-269875" algn="just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Arial" charset="0"/>
              <a:buChar char="•"/>
            </a:pPr>
            <a:r>
              <a:rPr kumimoji="0" lang="zh-TW" altLang="en-US" sz="240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    必須公開發布完整內容，否則一概不得引用。</a:t>
            </a:r>
            <a:endParaRPr kumimoji="0" lang="en-US" altLang="zh-TW" sz="240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69875" indent="-269875" algn="just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Arial" charset="0"/>
              <a:buChar char="•"/>
            </a:pPr>
            <a:r>
              <a:rPr kumimoji="0" lang="zh-TW" altLang="en-US" sz="240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    任何人都可要求取得調查結果。</a:t>
            </a:r>
            <a:endParaRPr kumimoji="0" lang="en-US" altLang="zh-TW" sz="240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69875" indent="-269875" algn="just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</a:pPr>
            <a:endParaRPr kumimoji="0" lang="en-US" altLang="zh-TW" sz="240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69875" indent="-269875" algn="just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Wingdings" pitchFamily="2" charset="2"/>
              <a:buChar char="Ø"/>
            </a:pPr>
            <a:endParaRPr kumimoji="0" lang="zh-TW" altLang="en-US" sz="240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AC3B02-FABE-43A5-B98B-5C3527555F62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zh-TW" altLang="en-US" smtClean="0"/>
          </a:p>
        </p:txBody>
      </p:sp>
      <p:sp>
        <p:nvSpPr>
          <p:cNvPr id="8" name="標題 4"/>
          <p:cNvSpPr txBox="1">
            <a:spLocks/>
          </p:cNvSpPr>
          <p:nvPr/>
        </p:nvSpPr>
        <p:spPr>
          <a:xfrm>
            <a:off x="971600" y="548680"/>
            <a:ext cx="3009528" cy="114300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kumimoji="0" lang="zh-TW" altLang="en-US" sz="4000" b="1" kern="0" cap="all" dirty="0">
                <a:ln w="0"/>
                <a:solidFill>
                  <a:srgbClr val="D15A25"/>
                </a:solidFill>
                <a:effectLst>
                  <a:reflection blurRad="12700" stA="50000" endPos="50000" dist="5000" dir="5400000" sy="-100000" rotWithShape="0"/>
                </a:effectLst>
                <a:latin typeface="微軟正黑體" pitchFamily="34" charset="-120"/>
                <a:ea typeface="微軟正黑體" pitchFamily="34" charset="-120"/>
                <a:cs typeface="+mj-cs"/>
              </a:rPr>
              <a:t>專家看民調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1042988" y="1844675"/>
            <a:ext cx="7273925" cy="40322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        民調業者自認是美國民主的基石，讓領導者與神聖的民意之間得以維持直接而超越黨派的對話，而且可立即反映大眾對各種社會政治問題的意見。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Wingdings" pitchFamily="2" charset="2"/>
              <a:buChar char="Ø"/>
              <a:defRPr/>
            </a:pPr>
            <a:r>
              <a:rPr kumimoji="0" lang="zh-TW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現代民調之父蓋洛普稱民調為「民主的實踐</a:t>
            </a: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kumimoji="0" lang="zh-TW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」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66700" indent="-266700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Wingdings" pitchFamily="2" charset="2"/>
              <a:buChar char="Ø"/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共和黨民調專家魏斯林稱民調是「最純粹的民主，是比選民更具代表性的切面。」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66700" indent="-266700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Wingdings" pitchFamily="2" charset="2"/>
              <a:buChar char="Ø"/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鮑華</a:t>
            </a: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‧</a:t>
            </a: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萊頓則認為「當獨裁者絕跡時，民意便成為新的獨裁者。」</a:t>
            </a:r>
          </a:p>
          <a:p>
            <a:pPr marL="269875" indent="-269875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defRPr/>
            </a:pPr>
            <a:endParaRPr kumimoji="0" lang="zh-TW" altLang="en-US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1BA1C9-180B-4C4E-AFBB-C349383AB3E0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zh-TW" altLang="en-US" smtClean="0"/>
          </a:p>
        </p:txBody>
      </p:sp>
      <p:sp>
        <p:nvSpPr>
          <p:cNvPr id="8" name="標題 4"/>
          <p:cNvSpPr txBox="1">
            <a:spLocks/>
          </p:cNvSpPr>
          <p:nvPr/>
        </p:nvSpPr>
        <p:spPr>
          <a:xfrm>
            <a:off x="971600" y="548680"/>
            <a:ext cx="3009528" cy="114300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kumimoji="0" lang="zh-TW" altLang="en-US" sz="4000" b="1" kern="0" cap="all" dirty="0">
                <a:ln w="0"/>
                <a:solidFill>
                  <a:srgbClr val="D15A25"/>
                </a:solidFill>
                <a:effectLst>
                  <a:reflection blurRad="12700" stA="50000" endPos="50000" dist="5000" dir="5400000" sy="-100000" rotWithShape="0"/>
                </a:effectLst>
                <a:latin typeface="微軟正黑體" pitchFamily="34" charset="-120"/>
                <a:ea typeface="微軟正黑體" pitchFamily="34" charset="-120"/>
                <a:cs typeface="+mj-cs"/>
              </a:rPr>
              <a:t>專家看民調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965200" y="1503363"/>
            <a:ext cx="7273925" cy="53546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66700" indent="-266700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Wingdings" pitchFamily="2" charset="2"/>
              <a:buChar char="Ø"/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英國政治家羅伯特</a:t>
            </a: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‧</a:t>
            </a: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皮爾說：「民意其實是愚蠢、軟弱、偏見、直覺、頑固、媒體影響的綜合體。 」</a:t>
            </a:r>
          </a:p>
          <a:p>
            <a:pPr marL="309563" indent="-309563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→我們認為在與個人有關的問題，但不強烈涉及到個人自身利益</a:t>
            </a: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例如：自家附近該不該蓋垃圾場</a:t>
            </a: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，且不過度成為他人利器進而誤導其他人時，民調是具參考價值，在某種程度上確實能反映出有價值的民意，例如行銷產品調查，公司透過民調瞭解客戶需求後，經不斷研發改良盡可將產品達客製化，不僅達到消費者需求，也可為公司創造更多的利潤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309563" indent="-309563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tabLst>
                <a:tab pos="73025" algn="l"/>
              </a:tabLst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    但如果民調成為創造話題或更多民意時，則民調不再是客觀的結果，而是他人操縱下的數字，甚至出現</a:t>
            </a: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”</a:t>
            </a: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西瓜靠大邊</a:t>
            </a: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“</a:t>
            </a: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的安全感。</a:t>
            </a:r>
          </a:p>
          <a:p>
            <a:pPr marL="269875" indent="-269875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defRPr/>
            </a:pPr>
            <a:endParaRPr kumimoji="0" lang="zh-TW" altLang="en-US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5C10E4-8982-40F2-BF96-403A09F7634B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zh-TW" altLang="en-US" smtClean="0"/>
          </a:p>
        </p:txBody>
      </p:sp>
      <p:sp>
        <p:nvSpPr>
          <p:cNvPr id="3" name="標題 4"/>
          <p:cNvSpPr txBox="1">
            <a:spLocks/>
          </p:cNvSpPr>
          <p:nvPr/>
        </p:nvSpPr>
        <p:spPr>
          <a:xfrm>
            <a:off x="971600" y="548680"/>
            <a:ext cx="3744416" cy="114300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kumimoji="0" lang="zh-TW" altLang="en-US" sz="4000" b="1" kern="0" cap="all" dirty="0">
                <a:ln w="0"/>
                <a:solidFill>
                  <a:srgbClr val="D15A25"/>
                </a:solidFill>
                <a:effectLst>
                  <a:reflection blurRad="12700" stA="50000" endPos="50000" dist="5000" dir="5400000" sy="-100000" rotWithShape="0"/>
                </a:effectLst>
                <a:latin typeface="微軟正黑體" pitchFamily="34" charset="-120"/>
                <a:ea typeface="微軟正黑體" pitchFamily="34" charset="-120"/>
                <a:cs typeface="+mj-cs"/>
              </a:rPr>
              <a:t>進行民調的方法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1042988" y="1412875"/>
            <a:ext cx="7416800" cy="49244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        除了常見的電訪、郵寄、網路問卷、面訪外，還有新穎互動式的方法，例如</a:t>
            </a: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call-in</a:t>
            </a: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和即時調查。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66700" indent="-266700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Wingdings" pitchFamily="2" charset="2"/>
              <a:buChar char="Ø"/>
              <a:defRPr/>
            </a:pP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Call-in</a:t>
            </a: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：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17550" indent="-450850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Arial" pitchFamily="34" charset="0"/>
              <a:buChar char="•"/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免費來電</a:t>
            </a:r>
            <a:r>
              <a:rPr kumimoji="0" lang="en-US" altLang="zh-TW" sz="2400" dirty="0" err="1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vs</a:t>
            </a: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來電者付費。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17550" indent="-450850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  →缺點：提供完全非科學的資訊，且得到的樣本不是隨機的，</a:t>
            </a: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call-in</a:t>
            </a: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至節目的大多具有某些相同特性，或者有較極端意見的民眾，因此無法代表全體。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17550" indent="-450850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Arial" pitchFamily="34" charset="0"/>
              <a:buChar char="•"/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數人頭的調查方式。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17550" indent="-450850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  →缺點：讓民眾有意見被受重視的幻覺，進而增加收視率。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AEDBE6-D4CA-4C51-8A3D-A0BCFF370DA4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zh-TW" altLang="en-US" smtClean="0"/>
          </a:p>
        </p:txBody>
      </p:sp>
      <p:sp>
        <p:nvSpPr>
          <p:cNvPr id="3" name="標題 4"/>
          <p:cNvSpPr txBox="1">
            <a:spLocks/>
          </p:cNvSpPr>
          <p:nvPr/>
        </p:nvSpPr>
        <p:spPr>
          <a:xfrm>
            <a:off x="971600" y="548680"/>
            <a:ext cx="3744416" cy="114300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kumimoji="0" lang="zh-TW" altLang="en-US" sz="4000" b="1" kern="0" cap="all" dirty="0">
                <a:ln w="0"/>
                <a:solidFill>
                  <a:srgbClr val="D15A25"/>
                </a:solidFill>
                <a:effectLst>
                  <a:reflection blurRad="12700" stA="50000" endPos="50000" dist="5000" dir="5400000" sy="-100000" rotWithShape="0"/>
                </a:effectLst>
                <a:latin typeface="微軟正黑體" pitchFamily="34" charset="-120"/>
                <a:ea typeface="微軟正黑體" pitchFamily="34" charset="-120"/>
                <a:cs typeface="+mj-cs"/>
              </a:rPr>
              <a:t>進行民調的方法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1042988" y="1412875"/>
            <a:ext cx="7129462" cy="4400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Wingdings" pitchFamily="2" charset="2"/>
              <a:buChar char="Ø"/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 即時調查：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17550" indent="-450850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Arial" pitchFamily="34" charset="0"/>
              <a:buChar char="•"/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持續線上反應。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17550" indent="-450850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      </a:t>
            </a: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在事件發生當下記錄民眾的反應</a:t>
            </a: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marL="717550" indent="-450850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Arial" pitchFamily="34" charset="0"/>
              <a:buChar char="•"/>
              <a:defRPr/>
            </a:pP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Ex</a:t>
            </a: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2010</a:t>
            </a: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ECFA</a:t>
            </a: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辯論，</a:t>
            </a: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TVBS</a:t>
            </a: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邀請各大專院校政治系與辯論社的學生，進攝影棚用現場舉色板的方式，即時表達他們心中認為誰的論述比較有道理。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17550" indent="-450850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Arial" pitchFamily="34" charset="0"/>
              <a:buChar char="•"/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相關網站連結：</a:t>
            </a:r>
            <a:r>
              <a:rPr kumimoji="0" lang="en-US" altLang="zh-TW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  <a:hlinkClick r:id="rId3"/>
              </a:rPr>
              <a:t>http://www.tvbs.com.tw/news/news_list.asp?no=aj100920100425195900</a:t>
            </a:r>
            <a:endParaRPr kumimoji="0" lang="zh-TW" altLang="en-US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4721A58-3E1B-448C-ACE7-021BA23955B5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zh-TW" altLang="en-US" smtClean="0"/>
          </a:p>
        </p:txBody>
      </p:sp>
      <p:sp>
        <p:nvSpPr>
          <p:cNvPr id="3" name="標題 4"/>
          <p:cNvSpPr txBox="1">
            <a:spLocks/>
          </p:cNvSpPr>
          <p:nvPr/>
        </p:nvSpPr>
        <p:spPr>
          <a:xfrm>
            <a:off x="971600" y="548680"/>
            <a:ext cx="3744416" cy="114300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kumimoji="0" lang="zh-TW" altLang="en-US" sz="4000" b="1" kern="0" cap="all" dirty="0">
                <a:ln w="0"/>
                <a:solidFill>
                  <a:srgbClr val="D15A25"/>
                </a:solidFill>
                <a:effectLst>
                  <a:reflection blurRad="12700" stA="50000" endPos="50000" dist="5000" dir="5400000" sy="-100000" rotWithShape="0"/>
                </a:effectLst>
                <a:latin typeface="微軟正黑體" pitchFamily="34" charset="-120"/>
                <a:ea typeface="微軟正黑體" pitchFamily="34" charset="-120"/>
                <a:cs typeface="+mj-cs"/>
              </a:rPr>
              <a:t>進行民調的方法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1042988" y="1773238"/>
            <a:ext cx="7129462" cy="4616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buFont typeface="Wingdings" pitchFamily="2" charset="2"/>
              <a:buChar char="Ø"/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即時調查：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30225" indent="-530225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   →優點：受訪者過去只能被動接受媒體聯合編織的 故事， 透過即時調查可表達自己心聲。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30225" indent="-530225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   →缺點：擔憂這樣的方式會鼓勵政客訴諸即時的情緒，甚至將問題簡化，在需要領導人發揮道德勇氣時只求順應民應。</a:t>
            </a:r>
            <a:endParaRPr kumimoji="0" lang="en-US" altLang="zh-TW" sz="2400" dirty="0">
              <a:solidFill>
                <a:srgbClr val="74574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30225" indent="-530225" algn="just" fontAlgn="auto">
              <a:spcBef>
                <a:spcPts val="600"/>
              </a:spcBef>
              <a:spcAft>
                <a:spcPts val="600"/>
              </a:spcAft>
              <a:buClr>
                <a:srgbClr val="74574C"/>
              </a:buClr>
              <a:defRPr/>
            </a:pPr>
            <a:r>
              <a:rPr kumimoji="0" lang="zh-TW" altLang="en-US" sz="2400" dirty="0">
                <a:solidFill>
                  <a:srgbClr val="74574C"/>
                </a:solidFill>
                <a:latin typeface="微軟正黑體" pitchFamily="34" charset="-120"/>
                <a:ea typeface="微軟正黑體" pitchFamily="34" charset="-120"/>
              </a:rPr>
              <a:t>   →我們認為在資訊不對稱的社會環境，許多人都透過媒體獲得資訊，但即時調查的受訪者若不是理性的，甚至如果是刻意經過選擇的，確實很容易影響低下層階級的民眾，所以媒體扮演了很重要的角色。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佈景主題13">
  <a:themeElements>
    <a:clrScheme name="Office 佈景主題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佈景主題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佈景主題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佈景主題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佈景主題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佈景主題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佈景主題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佈景主題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佈景主題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佈景主題15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entury Gothic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entury Gothic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佈景主題13</Template>
  <TotalTime>1131</TotalTime>
  <Words>4163</Words>
  <Application>Microsoft Office PowerPoint</Application>
  <PresentationFormat>如螢幕大小 (4:3)</PresentationFormat>
  <Paragraphs>233</Paragraphs>
  <Slides>22</Slides>
  <Notes>20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22</vt:i4>
      </vt:variant>
    </vt:vector>
  </HeadingPairs>
  <TitlesOfParts>
    <vt:vector size="33" baseType="lpstr">
      <vt:lpstr>Arial</vt:lpstr>
      <vt:lpstr>新細明體</vt:lpstr>
      <vt:lpstr>ＭＳ Ｐゴシック</vt:lpstr>
      <vt:lpstr>Calibri</vt:lpstr>
      <vt:lpstr>Century Gothic</vt:lpstr>
      <vt:lpstr>굴림</vt:lpstr>
      <vt:lpstr>微軟正黑體</vt:lpstr>
      <vt:lpstr>Wingdings</vt:lpstr>
      <vt:lpstr>Times New Roman</vt:lpstr>
      <vt:lpstr>佈景主題13</vt:lpstr>
      <vt:lpstr>佈景主題15</vt:lpstr>
      <vt:lpstr>真實的謊言─民意調查</vt:lpstr>
      <vt:lpstr>投影片 2</vt:lpstr>
      <vt:lpstr>蓋洛普簡介</vt:lpstr>
      <vt:lpstr>蓋洛普簡介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投影片 13</vt:lpstr>
      <vt:lpstr>投影片 14</vt:lpstr>
      <vt:lpstr>投影片 15</vt:lpstr>
      <vt:lpstr>投影片 16</vt:lpstr>
      <vt:lpstr>投影片 17</vt:lpstr>
      <vt:lpstr>投影片 18</vt:lpstr>
      <vt:lpstr>投影片 19</vt:lpstr>
      <vt:lpstr>投影片 20</vt:lpstr>
      <vt:lpstr>投影片 21</vt:lpstr>
      <vt:lpstr>投影片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真實的謊言─民意調查</dc:title>
  <dc:creator>AiJhih</dc:creator>
  <cp:lastModifiedBy>Jack</cp:lastModifiedBy>
  <cp:revision>141</cp:revision>
  <dcterms:created xsi:type="dcterms:W3CDTF">2011-11-06T13:06:26Z</dcterms:created>
  <dcterms:modified xsi:type="dcterms:W3CDTF">2012-10-30T05:15:45Z</dcterms:modified>
</cp:coreProperties>
</file>