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3"/>
  </p:notesMasterIdLst>
  <p:sldIdLst>
    <p:sldId id="291" r:id="rId2"/>
    <p:sldId id="295" r:id="rId3"/>
    <p:sldId id="296" r:id="rId4"/>
    <p:sldId id="267" r:id="rId5"/>
    <p:sldId id="268" r:id="rId6"/>
    <p:sldId id="269" r:id="rId7"/>
    <p:sldId id="289" r:id="rId8"/>
    <p:sldId id="276" r:id="rId9"/>
    <p:sldId id="293" r:id="rId10"/>
    <p:sldId id="272" r:id="rId11"/>
    <p:sldId id="271" r:id="rId12"/>
    <p:sldId id="294" r:id="rId13"/>
    <p:sldId id="270" r:id="rId14"/>
    <p:sldId id="297" r:id="rId15"/>
    <p:sldId id="304" r:id="rId16"/>
    <p:sldId id="303" r:id="rId17"/>
    <p:sldId id="302" r:id="rId18"/>
    <p:sldId id="301" r:id="rId19"/>
    <p:sldId id="308" r:id="rId20"/>
    <p:sldId id="307" r:id="rId21"/>
    <p:sldId id="306" r:id="rId22"/>
    <p:sldId id="305" r:id="rId23"/>
    <p:sldId id="300" r:id="rId24"/>
    <p:sldId id="298" r:id="rId25"/>
    <p:sldId id="299" r:id="rId26"/>
    <p:sldId id="313" r:id="rId27"/>
    <p:sldId id="312" r:id="rId28"/>
    <p:sldId id="310" r:id="rId29"/>
    <p:sldId id="277" r:id="rId30"/>
    <p:sldId id="278" r:id="rId31"/>
    <p:sldId id="279" r:id="rId32"/>
    <p:sldId id="290" r:id="rId33"/>
    <p:sldId id="280" r:id="rId34"/>
    <p:sldId id="285" r:id="rId35"/>
    <p:sldId id="286" r:id="rId36"/>
    <p:sldId id="287" r:id="rId37"/>
    <p:sldId id="288" r:id="rId38"/>
    <p:sldId id="281" r:id="rId39"/>
    <p:sldId id="282" r:id="rId40"/>
    <p:sldId id="284" r:id="rId41"/>
    <p:sldId id="292" r:id="rId4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預設章節" id="{2B93DCF7-C7F5-4AC7-95C8-F15C95E9237F}">
          <p14:sldIdLst>
            <p14:sldId id="291"/>
            <p14:sldId id="295"/>
            <p14:sldId id="296"/>
            <p14:sldId id="267"/>
            <p14:sldId id="268"/>
            <p14:sldId id="269"/>
            <p14:sldId id="289"/>
            <p14:sldId id="276"/>
            <p14:sldId id="293"/>
            <p14:sldId id="272"/>
            <p14:sldId id="271"/>
            <p14:sldId id="294"/>
            <p14:sldId id="270"/>
            <p14:sldId id="297"/>
            <p14:sldId id="304"/>
            <p14:sldId id="303"/>
            <p14:sldId id="302"/>
            <p14:sldId id="301"/>
            <p14:sldId id="308"/>
            <p14:sldId id="307"/>
            <p14:sldId id="306"/>
            <p14:sldId id="305"/>
            <p14:sldId id="300"/>
            <p14:sldId id="298"/>
            <p14:sldId id="299"/>
            <p14:sldId id="313"/>
            <p14:sldId id="312"/>
            <p14:sldId id="310"/>
            <p14:sldId id="277"/>
            <p14:sldId id="278"/>
            <p14:sldId id="279"/>
            <p14:sldId id="290"/>
            <p14:sldId id="280"/>
            <p14:sldId id="285"/>
            <p14:sldId id="286"/>
            <p14:sldId id="287"/>
            <p14:sldId id="288"/>
            <p14:sldId id="281"/>
            <p14:sldId id="282"/>
            <p14:sldId id="284"/>
            <p14:sldId id="29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76044" autoAdjust="0"/>
  </p:normalViewPr>
  <p:slideViewPr>
    <p:cSldViewPr>
      <p:cViewPr>
        <p:scale>
          <a:sx n="70" d="100"/>
          <a:sy n="70" d="100"/>
        </p:scale>
        <p:origin x="-2718" y="-8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2F046-1B95-4C56-8941-AF933E9318A1}" type="datetimeFigureOut">
              <a:rPr lang="zh-TW" altLang="en-US" smtClean="0"/>
              <a:pPr/>
              <a:t>2011/12/19</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B9683-988A-427E-A650-11FC5A434D50}" type="slidenum">
              <a:rPr lang="zh-TW" altLang="en-US" smtClean="0"/>
              <a:pPr/>
              <a:t>‹#›</a:t>
            </a:fld>
            <a:endParaRPr lang="zh-TW" altLang="en-US"/>
          </a:p>
        </p:txBody>
      </p:sp>
    </p:spTree>
    <p:extLst>
      <p:ext uri="{BB962C8B-B14F-4D97-AF65-F5344CB8AC3E}">
        <p14:creationId xmlns:p14="http://schemas.microsoft.com/office/powerpoint/2010/main" xmlns="" val="1142798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9EB9683-988A-427E-A650-11FC5A434D50}" type="slidenum">
              <a:rPr lang="zh-TW" altLang="en-US" smtClean="0"/>
              <a:pPr/>
              <a:t>8</a:t>
            </a:fld>
            <a:endParaRPr lang="zh-TW" altLang="en-US"/>
          </a:p>
        </p:txBody>
      </p:sp>
    </p:spTree>
    <p:extLst>
      <p:ext uri="{BB962C8B-B14F-4D97-AF65-F5344CB8AC3E}">
        <p14:creationId xmlns:p14="http://schemas.microsoft.com/office/powerpoint/2010/main" xmlns="" val="1847785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註：</a:t>
            </a:r>
            <a:endParaRPr lang="en-US" altLang="zh-TW" dirty="0" smtClean="0"/>
          </a:p>
          <a:p>
            <a:r>
              <a:rPr lang="en-US" altLang="zh-TW" dirty="0" smtClean="0"/>
              <a:t>1.</a:t>
            </a:r>
            <a:r>
              <a:rPr lang="zh-TW" altLang="en-US" dirty="0" smtClean="0"/>
              <a:t>整合不同制度之年金：</a:t>
            </a:r>
            <a:r>
              <a:rPr lang="zh-TW" altLang="en-US" sz="1200" b="0" i="0" u="none" strike="noStrike" kern="1200" baseline="0" dirty="0" smtClean="0">
                <a:solidFill>
                  <a:schemeClr val="tx1"/>
                </a:solidFill>
                <a:latin typeface="+mn-lt"/>
                <a:ea typeface="+mn-ea"/>
                <a:cs typeface="+mn-cs"/>
              </a:rPr>
              <a:t>日本</a:t>
            </a:r>
            <a:r>
              <a:rPr lang="en-US" altLang="zh-TW" sz="1200" b="0" i="0" u="none" strike="noStrike" kern="1200" baseline="0" dirty="0" smtClean="0">
                <a:solidFill>
                  <a:schemeClr val="tx1"/>
                </a:solidFill>
                <a:latin typeface="+mn-lt"/>
                <a:ea typeface="+mn-ea"/>
                <a:cs typeface="+mn-cs"/>
              </a:rPr>
              <a:t>1985</a:t>
            </a:r>
            <a:r>
              <a:rPr lang="zh-TW" altLang="en-US" sz="1200" b="0" i="0" u="none" strike="noStrike" kern="1200" baseline="0" dirty="0" smtClean="0">
                <a:solidFill>
                  <a:schemeClr val="tx1"/>
                </a:solidFill>
                <a:latin typeface="+mn-lt"/>
                <a:ea typeface="+mn-ea"/>
                <a:cs typeface="+mn-cs"/>
              </a:rPr>
              <a:t>年改革年金制度，將國民年金設為第一層社會保障後，尌不斷將其他年金系統整合進國民年金或厚生年金，包含</a:t>
            </a:r>
            <a:r>
              <a:rPr lang="en-US" altLang="zh-TW" sz="1200" b="0" i="0" u="none" strike="noStrike" kern="1200" baseline="0" dirty="0" smtClean="0">
                <a:solidFill>
                  <a:schemeClr val="tx1"/>
                </a:solidFill>
                <a:latin typeface="+mn-lt"/>
                <a:ea typeface="+mn-ea"/>
                <a:cs typeface="+mn-cs"/>
              </a:rPr>
              <a:t>NTT</a:t>
            </a:r>
            <a:r>
              <a:rPr lang="zh-TW" altLang="en-US" sz="1200" b="0" i="0" u="none" strike="noStrike" kern="1200" baseline="0" dirty="0" smtClean="0">
                <a:solidFill>
                  <a:schemeClr val="tx1"/>
                </a:solidFill>
                <a:latin typeface="+mn-lt"/>
                <a:ea typeface="+mn-ea"/>
                <a:cs typeface="+mn-cs"/>
              </a:rPr>
              <a:t>共濟年金、農林漁業共濟年金、鐵道共濟年金等，除了可以擴大基金的規模效益之外，也有助於調節各制度對未來給付的差距。 </a:t>
            </a:r>
            <a:endParaRPr lang="en-US" altLang="zh-TW" sz="1200" b="0" i="0" u="none" strike="noStrike" kern="1200" baseline="0" dirty="0" smtClean="0">
              <a:solidFill>
                <a:schemeClr val="tx1"/>
              </a:solidFill>
              <a:latin typeface="+mn-lt"/>
              <a:ea typeface="+mn-ea"/>
              <a:cs typeface="+mn-cs"/>
            </a:endParaRPr>
          </a:p>
          <a:p>
            <a:endParaRPr lang="en-US" altLang="zh-TW" sz="1200" b="0" i="0" u="none" strike="noStrike" kern="1200" baseline="0" dirty="0" smtClean="0">
              <a:solidFill>
                <a:schemeClr val="tx1"/>
              </a:solidFill>
              <a:latin typeface="+mn-lt"/>
              <a:ea typeface="+mn-ea"/>
              <a:cs typeface="+mn-cs"/>
            </a:endParaRPr>
          </a:p>
          <a:p>
            <a:r>
              <a:rPr lang="en-US" altLang="zh-TW" dirty="0" smtClean="0"/>
              <a:t>2.</a:t>
            </a:r>
            <a:r>
              <a:rPr lang="zh-TW" altLang="en-US" dirty="0" smtClean="0"/>
              <a:t>女性年金的確立：</a:t>
            </a:r>
            <a:r>
              <a:rPr lang="zh-TW" altLang="en-US" sz="1200" b="0" i="0" u="none" strike="noStrike" kern="1200" baseline="0" dirty="0" smtClean="0">
                <a:solidFill>
                  <a:schemeClr val="tx1"/>
                </a:solidFill>
                <a:latin typeface="+mn-lt"/>
                <a:ea typeface="+mn-ea"/>
                <a:cs typeface="+mn-cs"/>
              </a:rPr>
              <a:t>除了將非職業婦女以第三類方式強制加保國民年金之外，日本政府在</a:t>
            </a:r>
            <a:r>
              <a:rPr lang="en-US" altLang="zh-TW" sz="1200" b="0" i="0" u="none" strike="noStrike" kern="1200" baseline="0" dirty="0" smtClean="0">
                <a:solidFill>
                  <a:schemeClr val="tx1"/>
                </a:solidFill>
                <a:latin typeface="+mn-lt"/>
                <a:ea typeface="+mn-ea"/>
                <a:cs typeface="+mn-cs"/>
              </a:rPr>
              <a:t>2007</a:t>
            </a:r>
            <a:r>
              <a:rPr lang="zh-TW" altLang="en-US" sz="1200" b="0" i="0" u="none" strike="noStrike" kern="1200" baseline="0" dirty="0" smtClean="0">
                <a:solidFill>
                  <a:schemeClr val="tx1"/>
                </a:solidFill>
                <a:latin typeface="+mn-lt"/>
                <a:ea typeface="+mn-ea"/>
                <a:cs typeface="+mn-cs"/>
              </a:rPr>
              <a:t>年</a:t>
            </a:r>
            <a:r>
              <a:rPr lang="en-US" altLang="zh-TW" sz="1200" b="0" i="0" u="none" strike="noStrike" kern="1200" baseline="0" dirty="0" smtClean="0">
                <a:solidFill>
                  <a:schemeClr val="tx1"/>
                </a:solidFill>
                <a:latin typeface="+mn-lt"/>
                <a:ea typeface="+mn-ea"/>
                <a:cs typeface="+mn-cs"/>
              </a:rPr>
              <a:t>4</a:t>
            </a:r>
            <a:r>
              <a:rPr lang="zh-TW" altLang="en-US" sz="1200" b="0" i="0" u="none" strike="noStrike" kern="1200" baseline="0" dirty="0" smtClean="0">
                <a:solidFill>
                  <a:schemeClr val="tx1"/>
                </a:solidFill>
                <a:latin typeface="+mn-lt"/>
                <a:ea typeface="+mn-ea"/>
                <a:cs typeface="+mn-cs"/>
              </a:rPr>
              <a:t>月後實施離婚後的年金分割，能確保婦女在離婚後的生活保障。 </a:t>
            </a:r>
            <a:endParaRPr lang="en-US" altLang="zh-TW" sz="1200" b="0" i="0" u="none" strike="noStrike" kern="1200" baseline="0" dirty="0" smtClean="0">
              <a:solidFill>
                <a:schemeClr val="tx1"/>
              </a:solidFill>
              <a:latin typeface="+mn-lt"/>
              <a:ea typeface="+mn-ea"/>
              <a:cs typeface="+mn-cs"/>
            </a:endParaRPr>
          </a:p>
          <a:p>
            <a:endParaRPr lang="en-US" altLang="zh-TW" sz="1200" b="0" i="0" u="none" strike="noStrike" kern="1200" baseline="0" dirty="0" smtClean="0">
              <a:solidFill>
                <a:schemeClr val="tx1"/>
              </a:solidFill>
              <a:latin typeface="+mn-lt"/>
              <a:ea typeface="+mn-ea"/>
              <a:cs typeface="+mn-cs"/>
            </a:endParaRPr>
          </a:p>
          <a:p>
            <a:r>
              <a:rPr lang="en-US" altLang="zh-TW" dirty="0" smtClean="0"/>
              <a:t>3.</a:t>
            </a:r>
            <a:r>
              <a:rPr lang="zh-TW" altLang="en-US" dirty="0" smtClean="0"/>
              <a:t>費率定期調整之機制建立：</a:t>
            </a:r>
            <a:r>
              <a:rPr lang="en-US" altLang="zh-TW" sz="1200" b="0" i="0" u="none" strike="noStrike" kern="1200" baseline="0" dirty="0" smtClean="0">
                <a:solidFill>
                  <a:schemeClr val="tx1"/>
                </a:solidFill>
                <a:latin typeface="+mn-lt"/>
                <a:ea typeface="+mn-ea"/>
                <a:cs typeface="+mn-cs"/>
              </a:rPr>
              <a:t>2004</a:t>
            </a:r>
            <a:r>
              <a:rPr lang="zh-TW" altLang="en-US" sz="1200" b="0" i="0" u="none" strike="noStrike" kern="1200" baseline="0" dirty="0" smtClean="0">
                <a:solidFill>
                  <a:schemeClr val="tx1"/>
                </a:solidFill>
                <a:latin typeface="+mn-lt"/>
                <a:ea typeface="+mn-ea"/>
                <a:cs typeface="+mn-cs"/>
              </a:rPr>
              <a:t>年日本年金改革法案，直接將定期的修正機制納入法條中，加以五年一次的再計算有助於提升行政效率以及調節基金收支的執行。</a:t>
            </a:r>
            <a:endParaRPr lang="en-US" altLang="zh-TW" sz="1200" b="0" i="0" u="none" strike="noStrike" kern="1200" baseline="0" dirty="0" smtClean="0">
              <a:solidFill>
                <a:schemeClr val="tx1"/>
              </a:solidFill>
              <a:latin typeface="+mn-lt"/>
              <a:ea typeface="+mn-ea"/>
              <a:cs typeface="+mn-cs"/>
            </a:endParaRPr>
          </a:p>
          <a:p>
            <a:endParaRPr lang="en-US" altLang="zh-TW" sz="1200" b="0" i="0" u="none" strike="noStrike" kern="1200" baseline="0" dirty="0" smtClean="0">
              <a:solidFill>
                <a:schemeClr val="tx1"/>
              </a:solidFill>
              <a:latin typeface="+mn-lt"/>
              <a:ea typeface="+mn-ea"/>
              <a:cs typeface="+mn-cs"/>
            </a:endParaRPr>
          </a:p>
          <a:p>
            <a:r>
              <a:rPr lang="en-US" altLang="zh-TW" dirty="0" smtClean="0"/>
              <a:t>4.</a:t>
            </a:r>
            <a:r>
              <a:rPr lang="zh-TW" altLang="en-US" dirty="0" smtClean="0"/>
              <a:t>基金管理和保險行政業務由法人機構方式管理有助於提升管理經營效率，監督業務由政府負責，並且承擔經營的最終責任。</a:t>
            </a:r>
          </a:p>
          <a:p>
            <a:endParaRPr lang="zh-TW" altLang="en-US" dirty="0"/>
          </a:p>
        </p:txBody>
      </p:sp>
      <p:sp>
        <p:nvSpPr>
          <p:cNvPr id="4" name="投影片編號版面配置區 3"/>
          <p:cNvSpPr>
            <a:spLocks noGrp="1"/>
          </p:cNvSpPr>
          <p:nvPr>
            <p:ph type="sldNum" sz="quarter" idx="10"/>
          </p:nvPr>
        </p:nvSpPr>
        <p:spPr/>
        <p:txBody>
          <a:bodyPr/>
          <a:lstStyle/>
          <a:p>
            <a:fld id="{49EB9683-988A-427E-A650-11FC5A434D50}" type="slidenum">
              <a:rPr lang="zh-TW" altLang="en-US" smtClean="0"/>
              <a:pPr/>
              <a:t>28</a:t>
            </a:fld>
            <a:endParaRPr lang="zh-TW" altLang="en-US"/>
          </a:p>
        </p:txBody>
      </p:sp>
    </p:spTree>
    <p:extLst>
      <p:ext uri="{BB962C8B-B14F-4D97-AF65-F5344CB8AC3E}">
        <p14:creationId xmlns:p14="http://schemas.microsoft.com/office/powerpoint/2010/main" xmlns="" val="2546885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9EB9683-988A-427E-A650-11FC5A434D50}" type="slidenum">
              <a:rPr lang="zh-TW" altLang="en-US" smtClean="0"/>
              <a:pPr/>
              <a:t>10</a:t>
            </a:fld>
            <a:endParaRPr lang="zh-TW" altLang="en-US"/>
          </a:p>
        </p:txBody>
      </p:sp>
    </p:spTree>
    <p:extLst>
      <p:ext uri="{BB962C8B-B14F-4D97-AF65-F5344CB8AC3E}">
        <p14:creationId xmlns:p14="http://schemas.microsoft.com/office/powerpoint/2010/main" xmlns="" val="634313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註：國民年金又稱為基礎年金</a:t>
            </a:r>
          </a:p>
          <a:p>
            <a:endParaRPr lang="zh-TW" altLang="en-US" dirty="0"/>
          </a:p>
        </p:txBody>
      </p:sp>
      <p:sp>
        <p:nvSpPr>
          <p:cNvPr id="4" name="投影片編號版面配置區 3"/>
          <p:cNvSpPr>
            <a:spLocks noGrp="1"/>
          </p:cNvSpPr>
          <p:nvPr>
            <p:ph type="sldNum" sz="quarter" idx="10"/>
          </p:nvPr>
        </p:nvSpPr>
        <p:spPr/>
        <p:txBody>
          <a:bodyPr/>
          <a:lstStyle/>
          <a:p>
            <a:fld id="{49EB9683-988A-427E-A650-11FC5A434D50}" type="slidenum">
              <a:rPr lang="zh-TW" altLang="en-US" smtClean="0"/>
              <a:pPr/>
              <a:t>15</a:t>
            </a:fld>
            <a:endParaRPr lang="zh-TW" altLang="en-US"/>
          </a:p>
        </p:txBody>
      </p:sp>
    </p:spTree>
    <p:extLst>
      <p:ext uri="{BB962C8B-B14F-4D97-AF65-F5344CB8AC3E}">
        <p14:creationId xmlns:p14="http://schemas.microsoft.com/office/powerpoint/2010/main" xmlns="" val="2479720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9EB9683-988A-427E-A650-11FC5A434D50}" type="slidenum">
              <a:rPr lang="zh-TW" altLang="en-US" smtClean="0"/>
              <a:pPr/>
              <a:t>16</a:t>
            </a:fld>
            <a:endParaRPr lang="zh-TW" altLang="en-US"/>
          </a:p>
        </p:txBody>
      </p:sp>
    </p:spTree>
    <p:extLst>
      <p:ext uri="{BB962C8B-B14F-4D97-AF65-F5344CB8AC3E}">
        <p14:creationId xmlns:p14="http://schemas.microsoft.com/office/powerpoint/2010/main" xmlns="" val="441844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註</a:t>
            </a:r>
            <a:r>
              <a:rPr lang="en-US" altLang="zh-TW" dirty="0" smtClean="0"/>
              <a:t>1</a:t>
            </a:r>
            <a:r>
              <a:rPr lang="zh-TW" altLang="en-US" dirty="0" smtClean="0"/>
              <a:t>：</a:t>
            </a:r>
            <a:endParaRPr lang="en-US" altLang="zh-TW" dirty="0" smtClean="0"/>
          </a:p>
          <a:p>
            <a:r>
              <a:rPr lang="zh-TW" altLang="en-US" dirty="0" smtClean="0"/>
              <a:t>第一類被保險人：第二、三類以外的全部居民，例如：自僱者、農夫、學生等等。</a:t>
            </a:r>
            <a:endParaRPr lang="en-US" altLang="zh-TW" dirty="0" smtClean="0"/>
          </a:p>
          <a:p>
            <a:r>
              <a:rPr lang="zh-TW" altLang="en-US" dirty="0" smtClean="0"/>
              <a:t>第二類被保險人：</a:t>
            </a:r>
            <a:r>
              <a:rPr lang="en-US" altLang="zh-TW" dirty="0" smtClean="0"/>
              <a:t>5</a:t>
            </a:r>
            <a:r>
              <a:rPr lang="zh-TW" altLang="en-US" dirty="0" smtClean="0"/>
              <a:t>人以上企業單位之全部受僱者。</a:t>
            </a:r>
            <a:endParaRPr lang="en-US" altLang="zh-TW" dirty="0" smtClean="0"/>
          </a:p>
          <a:p>
            <a:r>
              <a:rPr lang="zh-TW" altLang="en-US" dirty="0" smtClean="0"/>
              <a:t>第三類被保險人：第二類被保險人之無工作的配偶。</a:t>
            </a:r>
            <a:endParaRPr lang="en-US" altLang="zh-TW" dirty="0" smtClean="0"/>
          </a:p>
          <a:p>
            <a:endParaRPr lang="en-US" altLang="zh-TW" dirty="0" smtClean="0"/>
          </a:p>
          <a:p>
            <a:r>
              <a:rPr lang="zh-TW" altLang="en-US" dirty="0" smtClean="0"/>
              <a:t>註</a:t>
            </a:r>
            <a:r>
              <a:rPr lang="en-US" altLang="zh-TW" dirty="0" smtClean="0"/>
              <a:t>2</a:t>
            </a:r>
            <a:r>
              <a:rPr lang="zh-TW" altLang="en-US" dirty="0" smtClean="0"/>
              <a:t>：</a:t>
            </a:r>
            <a:endParaRPr lang="en-US" altLang="zh-TW" dirty="0" smtClean="0"/>
          </a:p>
          <a:p>
            <a:r>
              <a:rPr lang="zh-TW" altLang="en-US" dirty="0" smtClean="0"/>
              <a:t>第三類被保險人不需繳交保費，係包含在第二類被保險人所繳交之保費當中，</a:t>
            </a:r>
            <a:endParaRPr lang="en-US" altLang="zh-TW" dirty="0" smtClean="0"/>
          </a:p>
          <a:p>
            <a:r>
              <a:rPr lang="zh-TW" altLang="en-US" dirty="0" smtClean="0"/>
              <a:t>且第二類被保險人繳交之保險費並非直接繳入國民年金，而係由厚生年金或共濟組合年金先行彙收後</a:t>
            </a:r>
            <a:endParaRPr lang="en-US" altLang="zh-TW" dirty="0" smtClean="0"/>
          </a:p>
          <a:p>
            <a:r>
              <a:rPr lang="zh-TW" altLang="en-US" dirty="0" smtClean="0"/>
              <a:t>，再依一定的公式來計算國民年金。</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49EB9683-988A-427E-A650-11FC5A434D50}" type="slidenum">
              <a:rPr lang="zh-TW" altLang="en-US" smtClean="0"/>
              <a:pPr/>
              <a:t>17</a:t>
            </a:fld>
            <a:endParaRPr lang="zh-TW" altLang="en-US"/>
          </a:p>
        </p:txBody>
      </p:sp>
    </p:spTree>
    <p:extLst>
      <p:ext uri="{BB962C8B-B14F-4D97-AF65-F5344CB8AC3E}">
        <p14:creationId xmlns:p14="http://schemas.microsoft.com/office/powerpoint/2010/main" xmlns="" val="167820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49EB9683-988A-427E-A650-11FC5A434D50}" type="slidenum">
              <a:rPr lang="zh-TW" altLang="en-US" smtClean="0"/>
              <a:pPr/>
              <a:t>19</a:t>
            </a:fld>
            <a:endParaRPr lang="zh-TW" altLang="en-US"/>
          </a:p>
        </p:txBody>
      </p:sp>
    </p:spTree>
    <p:extLst>
      <p:ext uri="{BB962C8B-B14F-4D97-AF65-F5344CB8AC3E}">
        <p14:creationId xmlns:p14="http://schemas.microsoft.com/office/powerpoint/2010/main" xmlns="" val="1799428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mc:AlternateContent xmlns:mc="http://schemas.openxmlformats.org/markup-compatibility/2006">
        <mc:Choice xmlns:a14="http://schemas.microsoft.com/office/drawing/2010/main" xmlns="" Requires="a14">
          <p:sp>
            <p:nvSpPr>
              <p:cNvPr id="3" name="備忘稿版面配置區 2"/>
              <p:cNvSpPr>
                <a:spLocks noGrp="1"/>
              </p:cNvSpPr>
              <p:nvPr>
                <p:ph type="body" idx="1"/>
              </p:nvPr>
            </p:nvSpPr>
            <p:spPr/>
            <p:txBody>
              <a:bodyPr/>
              <a:lstStyle/>
              <a:p>
                <a:r>
                  <a:rPr lang="zh-TW" altLang="en-US" dirty="0" smtClean="0"/>
                  <a:t>註：</a:t>
                </a:r>
                <a:endParaRPr lang="en-US" altLang="zh-TW" dirty="0" smtClean="0"/>
              </a:p>
              <a:p>
                <a:r>
                  <a:rPr lang="en-US" altLang="zh-TW" dirty="0" smtClean="0"/>
                  <a:t>1.</a:t>
                </a:r>
                <a:r>
                  <a:rPr lang="zh-TW" altLang="en-US" dirty="0" smtClean="0"/>
                  <a:t>基礎部分：在老年厚生年金的計算公式上與原本國家規定的相同，但需要多計算一個</a:t>
                </a:r>
                <a:r>
                  <a:rPr lang="en-US" altLang="zh-TW" dirty="0" smtClean="0"/>
                  <a:t>+</a:t>
                </a:r>
                <a14:m>
                  <m:oMath xmlns:m="http://schemas.openxmlformats.org/officeDocument/2006/math">
                    <m:r>
                      <a:rPr lang="zh-TW" altLang="en-US" i="1" smtClean="0">
                        <a:latin typeface="Cambria Math"/>
                      </a:rPr>
                      <m:t>𝛼</m:t>
                    </m:r>
                  </m:oMath>
                </a14:m>
                <a:r>
                  <a:rPr lang="zh-TW" altLang="en-US" dirty="0" smtClean="0"/>
                  <a:t>的加乘率。</a:t>
                </a:r>
                <a:endParaRPr lang="en-US" altLang="zh-TW" dirty="0" smtClean="0"/>
              </a:p>
              <a:p>
                <a:r>
                  <a:rPr lang="zh-TW" altLang="en-US" sz="1200" b="0" i="0" u="none" strike="noStrike" kern="1200" baseline="0" dirty="0" smtClean="0">
                    <a:solidFill>
                      <a:schemeClr val="tx1"/>
                    </a:solidFill>
                    <a:latin typeface="+mn-lt"/>
                    <a:ea typeface="+mn-ea"/>
                    <a:cs typeface="+mn-cs"/>
                  </a:rPr>
                  <a:t>   厚生年金基金基本給付部分的計算公式： 平均標準報酬月額</a:t>
                </a:r>
                <a:r>
                  <a:rPr lang="en-US" altLang="zh-TW" sz="1200" b="0" i="0" u="none" strike="noStrike" kern="1200" baseline="0" dirty="0" smtClean="0">
                    <a:solidFill>
                      <a:schemeClr val="tx1"/>
                    </a:solidFill>
                    <a:latin typeface="+mn-lt"/>
                    <a:ea typeface="+mn-ea"/>
                    <a:cs typeface="+mn-cs"/>
                  </a:rPr>
                  <a:t>× 9.5</a:t>
                </a:r>
                <a:r>
                  <a:rPr lang="zh-TW" altLang="en-US" sz="1200" b="0" i="0" u="none" strike="noStrike" kern="1200" baseline="0" dirty="0" smtClean="0">
                    <a:solidFill>
                      <a:schemeClr val="tx1"/>
                    </a:solidFill>
                    <a:latin typeface="+mn-lt"/>
                    <a:ea typeface="+mn-ea"/>
                    <a:cs typeface="+mn-cs"/>
                  </a:rPr>
                  <a:t>～</a:t>
                </a:r>
                <a:r>
                  <a:rPr lang="en-US" altLang="zh-TW" sz="1200" b="0" i="0" u="none" strike="noStrike" kern="1200" baseline="0" dirty="0" smtClean="0">
                    <a:solidFill>
                      <a:schemeClr val="tx1"/>
                    </a:solidFill>
                    <a:latin typeface="+mn-lt"/>
                    <a:ea typeface="+mn-ea"/>
                    <a:cs typeface="+mn-cs"/>
                  </a:rPr>
                  <a:t>7.125</a:t>
                </a:r>
                <a:r>
                  <a:rPr lang="zh-TW" altLang="en-US" sz="1200" b="0" i="0" u="none" strike="noStrike" kern="1200" baseline="0" dirty="0" smtClean="0">
                    <a:solidFill>
                      <a:schemeClr val="tx1"/>
                    </a:solidFill>
                    <a:latin typeface="+mn-lt"/>
                    <a:ea typeface="+mn-ea"/>
                    <a:cs typeface="+mn-cs"/>
                  </a:rPr>
                  <a:t>＋</a:t>
                </a:r>
                <a:r>
                  <a:rPr lang="en-US" altLang="zh-TW" sz="1200" b="0" i="0" u="none" strike="noStrike" kern="1200" baseline="0" dirty="0" smtClean="0">
                    <a:solidFill>
                      <a:schemeClr val="tx1"/>
                    </a:solidFill>
                    <a:latin typeface="+mn-lt"/>
                    <a:ea typeface="+mn-ea"/>
                    <a:cs typeface="+mn-cs"/>
                  </a:rPr>
                  <a:t>α</a:t>
                </a:r>
                <a:r>
                  <a:rPr lang="zh-TW" altLang="en-US" sz="1200" b="0" i="0" u="none" strike="noStrike" kern="1200" baseline="0" dirty="0" smtClean="0">
                    <a:solidFill>
                      <a:schemeClr val="tx1"/>
                    </a:solidFill>
                    <a:latin typeface="+mn-lt"/>
                    <a:ea typeface="+mn-ea"/>
                    <a:cs typeface="+mn-cs"/>
                  </a:rPr>
                  <a:t>（根據初生年月日改變）</a:t>
                </a:r>
                <a:r>
                  <a:rPr lang="en-US" altLang="zh-TW" sz="1200" b="0" i="0" u="none" strike="noStrike" kern="1200" baseline="0" dirty="0" smtClean="0">
                    <a:solidFill>
                      <a:schemeClr val="tx1"/>
                    </a:solidFill>
                    <a:latin typeface="+mn-lt"/>
                    <a:ea typeface="+mn-ea"/>
                    <a:cs typeface="+mn-cs"/>
                  </a:rPr>
                  <a:t>÷1000 × </a:t>
                </a:r>
                <a:r>
                  <a:rPr lang="zh-TW" altLang="en-US" sz="1200" b="0" i="0" u="none" strike="noStrike" kern="1200" baseline="0" dirty="0" smtClean="0">
                    <a:solidFill>
                      <a:schemeClr val="tx1"/>
                    </a:solidFill>
                    <a:latin typeface="+mn-lt"/>
                    <a:ea typeface="+mn-ea"/>
                    <a:cs typeface="+mn-cs"/>
                  </a:rPr>
                  <a:t>厚生年金實際加入月數。 </a:t>
                </a:r>
                <a:endParaRPr lang="en-US" altLang="zh-TW" dirty="0" smtClean="0"/>
              </a:p>
              <a:p>
                <a:r>
                  <a:rPr lang="en-US" altLang="zh-TW" dirty="0" smtClean="0"/>
                  <a:t>2.</a:t>
                </a:r>
                <a:r>
                  <a:rPr lang="zh-TW" altLang="en-US" dirty="0" smtClean="0"/>
                  <a:t>加算部分：由企業獨自提供員工的終身年金，在依定範圍內由企業自己規定訂給付內容。</a:t>
                </a:r>
                <a:endParaRPr lang="en-US" altLang="zh-TW" dirty="0" smtClean="0"/>
              </a:p>
              <a:p>
                <a:endParaRPr lang="zh-TW" altLang="en-US" dirty="0"/>
              </a:p>
            </p:txBody>
          </p:sp>
        </mc:Choice>
        <mc:Fallback>
          <p:sp>
            <p:nvSpPr>
              <p:cNvPr id="3" name="備忘稿版面配置區 2"/>
              <p:cNvSpPr>
                <a:spLocks noGrp="1"/>
              </p:cNvSpPr>
              <p:nvPr>
                <p:ph type="body" idx="1"/>
              </p:nvPr>
            </p:nvSpPr>
            <p:spPr/>
            <p:txBody>
              <a:bodyPr/>
              <a:lstStyle/>
              <a:p>
                <a:r>
                  <a:rPr lang="zh-TW" altLang="en-US" dirty="0" smtClean="0"/>
                  <a:t>註：</a:t>
                </a:r>
                <a:endParaRPr lang="en-US" altLang="zh-TW" dirty="0" smtClean="0"/>
              </a:p>
              <a:p>
                <a:r>
                  <a:rPr lang="en-US" altLang="zh-TW" dirty="0" smtClean="0"/>
                  <a:t>1.</a:t>
                </a:r>
                <a:r>
                  <a:rPr lang="zh-TW" altLang="en-US" dirty="0" smtClean="0"/>
                  <a:t>基礎部分：在老年厚生年金的計算公式上與原本國家規定的相同，但需要多計算一個</a:t>
                </a:r>
                <a:r>
                  <a:rPr lang="en-US" altLang="zh-TW" dirty="0" smtClean="0"/>
                  <a:t>+</a:t>
                </a:r>
                <a:r>
                  <a:rPr lang="zh-TW" altLang="en-US" i="0" smtClean="0">
                    <a:latin typeface="Cambria Math"/>
                  </a:rPr>
                  <a:t>𝛼</a:t>
                </a:r>
                <a:r>
                  <a:rPr lang="zh-TW" altLang="en-US" dirty="0" smtClean="0"/>
                  <a:t>的加乘率。</a:t>
                </a:r>
                <a:endParaRPr lang="en-US" altLang="zh-TW" dirty="0" smtClean="0"/>
              </a:p>
              <a:p>
                <a:r>
                  <a:rPr lang="zh-TW" altLang="en-US" sz="1200" b="0" i="0" u="none" strike="noStrike" kern="1200" baseline="0" dirty="0" smtClean="0">
                    <a:solidFill>
                      <a:schemeClr val="tx1"/>
                    </a:solidFill>
                    <a:latin typeface="+mn-lt"/>
                    <a:ea typeface="+mn-ea"/>
                    <a:cs typeface="+mn-cs"/>
                  </a:rPr>
                  <a:t>   厚生年金基金基本給付部分的計算公式： 平均標準報酬月額</a:t>
                </a:r>
                <a:r>
                  <a:rPr lang="en-US" altLang="zh-TW" sz="1200" b="0" i="0" u="none" strike="noStrike" kern="1200" baseline="0" dirty="0" smtClean="0">
                    <a:solidFill>
                      <a:schemeClr val="tx1"/>
                    </a:solidFill>
                    <a:latin typeface="+mn-lt"/>
                    <a:ea typeface="+mn-ea"/>
                    <a:cs typeface="+mn-cs"/>
                  </a:rPr>
                  <a:t>× 9.5</a:t>
                </a:r>
                <a:r>
                  <a:rPr lang="zh-TW" altLang="en-US" sz="1200" b="0" i="0" u="none" strike="noStrike" kern="1200" baseline="0" dirty="0" smtClean="0">
                    <a:solidFill>
                      <a:schemeClr val="tx1"/>
                    </a:solidFill>
                    <a:latin typeface="+mn-lt"/>
                    <a:ea typeface="+mn-ea"/>
                    <a:cs typeface="+mn-cs"/>
                  </a:rPr>
                  <a:t>～</a:t>
                </a:r>
                <a:r>
                  <a:rPr lang="en-US" altLang="zh-TW" sz="1200" b="0" i="0" u="none" strike="noStrike" kern="1200" baseline="0" dirty="0" smtClean="0">
                    <a:solidFill>
                      <a:schemeClr val="tx1"/>
                    </a:solidFill>
                    <a:latin typeface="+mn-lt"/>
                    <a:ea typeface="+mn-ea"/>
                    <a:cs typeface="+mn-cs"/>
                  </a:rPr>
                  <a:t>7.125</a:t>
                </a:r>
                <a:r>
                  <a:rPr lang="zh-TW" altLang="en-US" sz="1200" b="0" i="0" u="none" strike="noStrike" kern="1200" baseline="0" dirty="0" smtClean="0">
                    <a:solidFill>
                      <a:schemeClr val="tx1"/>
                    </a:solidFill>
                    <a:latin typeface="+mn-lt"/>
                    <a:ea typeface="+mn-ea"/>
                    <a:cs typeface="+mn-cs"/>
                  </a:rPr>
                  <a:t>＋</a:t>
                </a:r>
                <a:r>
                  <a:rPr lang="en-US" altLang="zh-TW" sz="1200" b="0" i="0" u="none" strike="noStrike" kern="1200" baseline="0" dirty="0" smtClean="0">
                    <a:solidFill>
                      <a:schemeClr val="tx1"/>
                    </a:solidFill>
                    <a:latin typeface="+mn-lt"/>
                    <a:ea typeface="+mn-ea"/>
                    <a:cs typeface="+mn-cs"/>
                  </a:rPr>
                  <a:t>α</a:t>
                </a:r>
                <a:r>
                  <a:rPr lang="zh-TW" altLang="en-US" sz="1200" b="0" i="0" u="none" strike="noStrike" kern="1200" baseline="0" dirty="0" smtClean="0">
                    <a:solidFill>
                      <a:schemeClr val="tx1"/>
                    </a:solidFill>
                    <a:latin typeface="+mn-lt"/>
                    <a:ea typeface="+mn-ea"/>
                    <a:cs typeface="+mn-cs"/>
                  </a:rPr>
                  <a:t>（根據初生年月日改變）</a:t>
                </a:r>
                <a:r>
                  <a:rPr lang="en-US" altLang="zh-TW" sz="1200" b="0" i="0" u="none" strike="noStrike" kern="1200" baseline="0" dirty="0" smtClean="0">
                    <a:solidFill>
                      <a:schemeClr val="tx1"/>
                    </a:solidFill>
                    <a:latin typeface="+mn-lt"/>
                    <a:ea typeface="+mn-ea"/>
                    <a:cs typeface="+mn-cs"/>
                  </a:rPr>
                  <a:t>÷1000 × </a:t>
                </a:r>
                <a:r>
                  <a:rPr lang="zh-TW" altLang="en-US" sz="1200" b="0" i="0" u="none" strike="noStrike" kern="1200" baseline="0" dirty="0" smtClean="0">
                    <a:solidFill>
                      <a:schemeClr val="tx1"/>
                    </a:solidFill>
                    <a:latin typeface="+mn-lt"/>
                    <a:ea typeface="+mn-ea"/>
                    <a:cs typeface="+mn-cs"/>
                  </a:rPr>
                  <a:t>厚生年金實際加入月數。 </a:t>
                </a:r>
                <a:endParaRPr lang="en-US" altLang="zh-TW" dirty="0" smtClean="0"/>
              </a:p>
              <a:p>
                <a:r>
                  <a:rPr lang="en-US" altLang="zh-TW" dirty="0" smtClean="0"/>
                  <a:t>2.</a:t>
                </a:r>
                <a:r>
                  <a:rPr lang="zh-TW" altLang="en-US" dirty="0" smtClean="0"/>
                  <a:t>加算部分：由企業獨自提供員工的終身年金，在依定範圍內由企業自己規定訂給付內容。</a:t>
                </a:r>
                <a:endParaRPr lang="en-US" altLang="zh-TW" dirty="0" smtClean="0"/>
              </a:p>
              <a:p>
                <a:endParaRPr lang="zh-TW" altLang="en-US" dirty="0"/>
              </a:p>
            </p:txBody>
          </p:sp>
        </mc:Fallback>
      </mc:AlternateContent>
      <p:sp>
        <p:nvSpPr>
          <p:cNvPr id="4" name="投影片編號版面配置區 3"/>
          <p:cNvSpPr>
            <a:spLocks noGrp="1"/>
          </p:cNvSpPr>
          <p:nvPr>
            <p:ph type="sldNum" sz="quarter" idx="10"/>
          </p:nvPr>
        </p:nvSpPr>
        <p:spPr/>
        <p:txBody>
          <a:bodyPr/>
          <a:lstStyle/>
          <a:p>
            <a:fld id="{49EB9683-988A-427E-A650-11FC5A434D50}" type="slidenum">
              <a:rPr lang="zh-TW" altLang="en-US" smtClean="0"/>
              <a:pPr/>
              <a:t>20</a:t>
            </a:fld>
            <a:endParaRPr lang="zh-TW" altLang="en-US"/>
          </a:p>
        </p:txBody>
      </p:sp>
    </p:spTree>
    <p:extLst>
      <p:ext uri="{BB962C8B-B14F-4D97-AF65-F5344CB8AC3E}">
        <p14:creationId xmlns:p14="http://schemas.microsoft.com/office/powerpoint/2010/main" xmlns="" val="2674029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註：亦有學者稱確定提撥年金法案為日本</a:t>
            </a:r>
            <a:r>
              <a:rPr lang="en-US" altLang="zh-TW" dirty="0" smtClean="0"/>
              <a:t>401(k)</a:t>
            </a:r>
            <a:r>
              <a:rPr lang="zh-TW" altLang="en-US" dirty="0" smtClean="0"/>
              <a:t>計畫，是仿照美國</a:t>
            </a:r>
            <a:r>
              <a:rPr lang="en-US" altLang="zh-TW" dirty="0" smtClean="0"/>
              <a:t>401(k)</a:t>
            </a:r>
            <a:r>
              <a:rPr lang="zh-TW" altLang="en-US" dirty="0" smtClean="0"/>
              <a:t>制度設計。</a:t>
            </a:r>
          </a:p>
          <a:p>
            <a:endParaRPr lang="zh-TW" altLang="en-US" dirty="0"/>
          </a:p>
        </p:txBody>
      </p:sp>
      <p:sp>
        <p:nvSpPr>
          <p:cNvPr id="4" name="投影片編號版面配置區 3"/>
          <p:cNvSpPr>
            <a:spLocks noGrp="1"/>
          </p:cNvSpPr>
          <p:nvPr>
            <p:ph type="sldNum" sz="quarter" idx="10"/>
          </p:nvPr>
        </p:nvSpPr>
        <p:spPr/>
        <p:txBody>
          <a:bodyPr/>
          <a:lstStyle/>
          <a:p>
            <a:fld id="{49EB9683-988A-427E-A650-11FC5A434D50}" type="slidenum">
              <a:rPr lang="zh-TW" altLang="en-US" smtClean="0"/>
              <a:pPr/>
              <a:t>24</a:t>
            </a:fld>
            <a:endParaRPr lang="zh-TW" altLang="en-US"/>
          </a:p>
        </p:txBody>
      </p:sp>
    </p:spTree>
    <p:extLst>
      <p:ext uri="{BB962C8B-B14F-4D97-AF65-F5344CB8AC3E}">
        <p14:creationId xmlns:p14="http://schemas.microsoft.com/office/powerpoint/2010/main" xmlns="" val="2201256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註：</a:t>
            </a:r>
            <a:endParaRPr lang="en-US" altLang="zh-TW" dirty="0" smtClean="0"/>
          </a:p>
          <a:p>
            <a:r>
              <a:rPr lang="en-US" altLang="zh-TW" dirty="0" smtClean="0"/>
              <a:t>1.</a:t>
            </a:r>
            <a:r>
              <a:rPr lang="zh-TW" altLang="en-US" dirty="0" smtClean="0"/>
              <a:t>第三層企業年金的發展：企業年金做為日本退休金規劃的第三層制度，減緩了公共退休保障基礎年金的財政壓力，也有利於資本市場的穩定發展。由於企業年金可以享受稅收優惠，有助於企業提撥，也推動了企業年金。此外，也透過了信託的方式管理，由信託銀行和人壽保險公司管理經營與支付，這樣的制度也有助於制度的普及。但為了因應社會及環境變化，也做了許多改革。除了積極導入確定提撥的概念之外，也規定了過渡期及規劃</a:t>
            </a:r>
            <a:r>
              <a:rPr lang="en-US" altLang="zh-TW" dirty="0" smtClean="0"/>
              <a:t>DC</a:t>
            </a:r>
            <a:r>
              <a:rPr lang="zh-TW" altLang="en-US" dirty="0" smtClean="0"/>
              <a:t>、</a:t>
            </a:r>
            <a:r>
              <a:rPr lang="en-US" altLang="zh-TW" dirty="0" smtClean="0"/>
              <a:t>DB</a:t>
            </a:r>
            <a:r>
              <a:rPr lang="zh-TW" altLang="en-US" dirty="0" smtClean="0"/>
              <a:t>型混合的企業年金等方式進行改革。</a:t>
            </a:r>
            <a:endParaRPr lang="en-US" altLang="zh-TW" dirty="0" smtClean="0"/>
          </a:p>
          <a:p>
            <a:endParaRPr lang="en-US" altLang="zh-TW" dirty="0" smtClean="0"/>
          </a:p>
          <a:p>
            <a:r>
              <a:rPr lang="en-US" altLang="zh-TW" dirty="0" smtClean="0"/>
              <a:t>2.</a:t>
            </a:r>
            <a:r>
              <a:rPr lang="zh-TW" altLang="en-US" dirty="0" smtClean="0"/>
              <a:t>公共年金一元化：將全國分歧的年金制度整合進目前主要的國民年金、厚生年金制度當中，使民眾的退休支領可以趨近一致。目前已經整合了日本鐵道共濟組合（職業退休基金）、日本電信電話共濟組合、濃林漁業團體職員共濟組合等體質較差的退休基金入厚生年金。但調整年金制度為日本重要的政治議題，剩下的公務員共濟組合等，由於將支付率被降低，所以受到許多爭議，在</a:t>
            </a:r>
            <a:r>
              <a:rPr lang="en-US" altLang="zh-TW" dirty="0" smtClean="0"/>
              <a:t>2007</a:t>
            </a:r>
            <a:r>
              <a:rPr lang="zh-TW" altLang="en-US" dirty="0" smtClean="0"/>
              <a:t>年提出改革法案之後遲遲未通過，</a:t>
            </a:r>
            <a:r>
              <a:rPr lang="en-US" altLang="zh-TW" dirty="0" smtClean="0"/>
              <a:t>2009</a:t>
            </a:r>
            <a:r>
              <a:rPr lang="zh-TW" altLang="en-US" dirty="0" smtClean="0"/>
              <a:t>年眾議院解散之後也暫遭擱置。</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49EB9683-988A-427E-A650-11FC5A434D50}" type="slidenum">
              <a:rPr lang="zh-TW" altLang="en-US" smtClean="0"/>
              <a:pPr/>
              <a:t>27</a:t>
            </a:fld>
            <a:endParaRPr lang="zh-TW" altLang="en-US"/>
          </a:p>
        </p:txBody>
      </p:sp>
    </p:spTree>
    <p:extLst>
      <p:ext uri="{BB962C8B-B14F-4D97-AF65-F5344CB8AC3E}">
        <p14:creationId xmlns:p14="http://schemas.microsoft.com/office/powerpoint/2010/main" xmlns="" val="1062133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副標題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FA0B0831-AD35-49B9-B6A6-28F3B46BEF89}" type="datetimeFigureOut">
              <a:rPr lang="zh-TW" altLang="en-US" smtClean="0"/>
              <a:pPr/>
              <a:t>2011/12/19</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7" name="直線接點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橢圓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橢圓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投影片編號版面配置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69E16D-8C0D-4245-8D08-FA274587500B}" type="slidenum">
              <a:rPr lang="zh-TW" altLang="en-US" smtClean="0"/>
              <a:pPr/>
              <a:t>‹#›</a:t>
            </a:fld>
            <a:endParaRPr lang="zh-TW" altLang="en-US"/>
          </a:p>
        </p:txBody>
      </p:sp>
      <p:sp>
        <p:nvSpPr>
          <p:cNvPr id="8" name="標題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A0B0831-AD35-49B9-B6A6-28F3B46BEF89}" type="datetimeFigureOut">
              <a:rPr lang="zh-TW" altLang="en-US" smtClean="0"/>
              <a:pPr/>
              <a:t>2011/12/19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C69E16D-8C0D-4245-8D08-FA274587500B}"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2"/>
      </p:bgRef>
    </p:bg>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接點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橢圓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6915912" y="3009901"/>
            <a:ext cx="457200" cy="441325"/>
          </a:xfrm>
        </p:spPr>
        <p:txBody>
          <a:bodyPr/>
          <a:lstStyle/>
          <a:p>
            <a:fld id="{FC69E16D-8C0D-4245-8D08-FA274587500B}" type="slidenum">
              <a:rPr lang="zh-TW" altLang="en-US" smtClean="0"/>
              <a:pPr/>
              <a:t>‹#›</a:t>
            </a:fld>
            <a:endParaRPr lang="zh-TW" altLang="en-US"/>
          </a:p>
        </p:txBody>
      </p:sp>
      <p:sp>
        <p:nvSpPr>
          <p:cNvPr id="3" name="直排文字版面配置區 2"/>
          <p:cNvSpPr>
            <a:spLocks noGrp="1"/>
          </p:cNvSpPr>
          <p:nvPr>
            <p:ph type="body" orient="vert" idx="1"/>
          </p:nvPr>
        </p:nvSpPr>
        <p:spPr>
          <a:xfrm>
            <a:off x="304800" y="304800"/>
            <a:ext cx="6553200" cy="5821366"/>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FA0B0831-AD35-49B9-B6A6-28F3B46BEF89}" type="datetimeFigureOut">
              <a:rPr lang="zh-TW" altLang="en-US" smtClean="0"/>
              <a:pPr/>
              <a:t>2011/12/19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2" name="直排標題 1"/>
          <p:cNvSpPr>
            <a:spLocks noGrp="1"/>
          </p:cNvSpPr>
          <p:nvPr>
            <p:ph type="title" orient="vert"/>
          </p:nvPr>
        </p:nvSpPr>
        <p:spPr>
          <a:xfrm>
            <a:off x="7391400" y="304801"/>
            <a:ext cx="1447800" cy="5851525"/>
          </a:xfrm>
        </p:spPr>
        <p:txBody>
          <a:bodyPr vert="eaVert"/>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accent3">
                    <a:shade val="75000"/>
                  </a:schemeClr>
                </a:solidFill>
              </a:defRPr>
            </a:lvl1p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FA0B0831-AD35-49B9-B6A6-28F3B46BEF89}" type="datetimeFigureOut">
              <a:rPr lang="zh-TW" altLang="en-US" smtClean="0"/>
              <a:pPr/>
              <a:t>2011/12/19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a:xfrm>
            <a:off x="4361688" y="1026372"/>
            <a:ext cx="457200" cy="441325"/>
          </a:xfrm>
        </p:spPr>
        <p:txBody>
          <a:bodyPr/>
          <a:lstStyle/>
          <a:p>
            <a:fld id="{FC69E16D-8C0D-4245-8D08-FA274587500B}" type="slidenum">
              <a:rPr lang="zh-TW" altLang="en-US" smtClean="0"/>
              <a:pPr/>
              <a:t>‹#›</a:t>
            </a:fld>
            <a:endParaRPr lang="zh-TW" altLang="en-US"/>
          </a:p>
        </p:txBody>
      </p:sp>
      <p:sp>
        <p:nvSpPr>
          <p:cNvPr id="8" name="內容版面配置區 7"/>
          <p:cNvSpPr>
            <a:spLocks noGrp="1"/>
          </p:cNvSpPr>
          <p:nvPr>
            <p:ph sz="quarter" idx="1"/>
          </p:nvPr>
        </p:nvSpPr>
        <p:spPr>
          <a:xfrm>
            <a:off x="301752" y="1527048"/>
            <a:ext cx="850392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矩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13" name="矩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矩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頁尾版面配置區 4"/>
          <p:cNvSpPr>
            <a:spLocks noGrp="1"/>
          </p:cNvSpPr>
          <p:nvPr>
            <p:ph type="ftr" sz="quarter" idx="11"/>
          </p:nvPr>
        </p:nvSpPr>
        <p:spPr/>
        <p:txBody>
          <a:bodyPr/>
          <a:lstStyle/>
          <a:p>
            <a:endParaRPr lang="zh-TW" altLang="en-US"/>
          </a:p>
        </p:txBody>
      </p:sp>
      <p:sp>
        <p:nvSpPr>
          <p:cNvPr id="4" name="日期版面配置區 3"/>
          <p:cNvSpPr>
            <a:spLocks noGrp="1"/>
          </p:cNvSpPr>
          <p:nvPr>
            <p:ph type="dt" sz="half" idx="10"/>
          </p:nvPr>
        </p:nvSpPr>
        <p:spPr/>
        <p:txBody>
          <a:bodyPr/>
          <a:lstStyle/>
          <a:p>
            <a:fld id="{FA0B0831-AD35-49B9-B6A6-28F3B46BEF89}" type="datetimeFigureOut">
              <a:rPr lang="zh-TW" altLang="en-US" smtClean="0"/>
              <a:pPr/>
              <a:t>2011/12/19</a:t>
            </a:fld>
            <a:endParaRPr lang="zh-TW" altLang="en-US"/>
          </a:p>
        </p:txBody>
      </p:sp>
      <p:sp>
        <p:nvSpPr>
          <p:cNvPr id="8" name="直線接點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橢圓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69E16D-8C0D-4245-8D08-FA274587500B}" type="slidenum">
              <a:rPr lang="zh-TW" altLang="en-US" smtClean="0"/>
              <a:pPr/>
              <a:t>‹#›</a:t>
            </a:fld>
            <a:endParaRPr lang="zh-TW" altLang="en-US"/>
          </a:p>
        </p:txBody>
      </p:sp>
      <p:sp>
        <p:nvSpPr>
          <p:cNvPr id="2" name="標題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301752" y="228600"/>
            <a:ext cx="8534400" cy="758952"/>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a:xfrm>
            <a:off x="5791200" y="6409944"/>
            <a:ext cx="3044952" cy="365760"/>
          </a:xfrm>
        </p:spPr>
        <p:txBody>
          <a:bodyPr/>
          <a:lstStyle/>
          <a:p>
            <a:fld id="{FA0B0831-AD35-49B9-B6A6-28F3B46BEF89}" type="datetimeFigureOut">
              <a:rPr lang="zh-TW" altLang="en-US" smtClean="0"/>
              <a:pPr/>
              <a:t>2011/12/19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C69E16D-8C0D-4245-8D08-FA274587500B}" type="slidenum">
              <a:rPr lang="zh-TW" altLang="en-US" smtClean="0"/>
              <a:pPr/>
              <a:t>‹#›</a:t>
            </a:fld>
            <a:endParaRPr lang="zh-TW" altLang="en-US"/>
          </a:p>
        </p:txBody>
      </p:sp>
      <p:sp>
        <p:nvSpPr>
          <p:cNvPr id="8" name="直線接點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內容版面配置區 9"/>
          <p:cNvSpPr>
            <a:spLocks noGrp="1"/>
          </p:cNvSpPr>
          <p:nvPr>
            <p:ph sz="half" idx="1"/>
          </p:nvPr>
        </p:nvSpPr>
        <p:spPr>
          <a:xfrm>
            <a:off x="301752"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2" name="內容版面配置區 11"/>
          <p:cNvSpPr>
            <a:spLocks noGrp="1"/>
          </p:cNvSpPr>
          <p:nvPr>
            <p:ph sz="half" idx="2"/>
          </p:nvPr>
        </p:nvSpPr>
        <p:spPr>
          <a:xfrm>
            <a:off x="4800600" y="1371600"/>
            <a:ext cx="4038600" cy="4681728"/>
          </a:xfrm>
        </p:spPr>
        <p:txBody>
          <a:bodyPr/>
          <a:lstStyle>
            <a:lvl1pPr>
              <a:defRPr sz="2500"/>
            </a:lvl1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1">
        <a:schemeClr val="bg2"/>
      </p:bgRef>
    </p:bg>
    <p:spTree>
      <p:nvGrpSpPr>
        <p:cNvPr id="1" name=""/>
        <p:cNvGrpSpPr/>
        <p:nvPr/>
      </p:nvGrpSpPr>
      <p:grpSpPr>
        <a:xfrm>
          <a:off x="0" y="0"/>
          <a:ext cx="0" cy="0"/>
          <a:chOff x="0" y="0"/>
          <a:chExt cx="0" cy="0"/>
        </a:xfrm>
      </p:grpSpPr>
      <p:sp>
        <p:nvSpPr>
          <p:cNvPr id="10" name="直線接點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矩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矩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矩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矩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文字版面配置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FA0B0831-AD35-49B9-B6A6-28F3B46BEF89}" type="datetimeFigureOut">
              <a:rPr lang="zh-TW" altLang="en-US" smtClean="0"/>
              <a:pPr/>
              <a:t>2011/12/19</a:t>
            </a:fld>
            <a:endParaRPr lang="zh-TW" altLang="en-US"/>
          </a:p>
        </p:txBody>
      </p:sp>
      <p:sp>
        <p:nvSpPr>
          <p:cNvPr id="8" name="頁尾版面配置區 7"/>
          <p:cNvSpPr>
            <a:spLocks noGrp="1"/>
          </p:cNvSpPr>
          <p:nvPr>
            <p:ph type="ftr" sz="quarter" idx="11"/>
          </p:nvPr>
        </p:nvSpPr>
        <p:spPr>
          <a:xfrm>
            <a:off x="304800" y="6409944"/>
            <a:ext cx="3581400" cy="365760"/>
          </a:xfrm>
        </p:spPr>
        <p:txBody>
          <a:bodyPr/>
          <a:lstStyle/>
          <a:p>
            <a:endParaRPr lang="zh-TW" altLang="en-US"/>
          </a:p>
        </p:txBody>
      </p:sp>
      <p:sp>
        <p:nvSpPr>
          <p:cNvPr id="15" name="直線接點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內容版面配置區 23"/>
          <p:cNvSpPr>
            <a:spLocks noGrp="1"/>
          </p:cNvSpPr>
          <p:nvPr>
            <p:ph sz="quarter" idx="2"/>
          </p:nvPr>
        </p:nvSpPr>
        <p:spPr>
          <a:xfrm>
            <a:off x="301752" y="2471383"/>
            <a:ext cx="4041648" cy="3818404"/>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6" name="內容版面配置區 25"/>
          <p:cNvSpPr>
            <a:spLocks noGrp="1"/>
          </p:cNvSpPr>
          <p:nvPr>
            <p:ph sz="quarter" idx="4"/>
          </p:nvPr>
        </p:nvSpPr>
        <p:spPr>
          <a:xfrm>
            <a:off x="4800600" y="2471383"/>
            <a:ext cx="4038600" cy="382219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5" name="橢圓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橢圓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投影片編號版面配置區 8"/>
          <p:cNvSpPr>
            <a:spLocks noGrp="1"/>
          </p:cNvSpPr>
          <p:nvPr>
            <p:ph type="sldNum" sz="quarter" idx="12"/>
          </p:nvPr>
        </p:nvSpPr>
        <p:spPr>
          <a:xfrm>
            <a:off x="4343400" y="1042416"/>
            <a:ext cx="457200" cy="441325"/>
          </a:xfrm>
        </p:spPr>
        <p:txBody>
          <a:bodyPr/>
          <a:lstStyle>
            <a:lvl1pPr algn="ctr">
              <a:defRPr/>
            </a:lvl1pPr>
          </a:lstStyle>
          <a:p>
            <a:fld id="{FC69E16D-8C0D-4245-8D08-FA274587500B}" type="slidenum">
              <a:rPr lang="zh-TW" altLang="en-US" smtClean="0"/>
              <a:pPr/>
              <a:t>‹#›</a:t>
            </a:fld>
            <a:endParaRPr lang="zh-TW" altLang="en-US"/>
          </a:p>
        </p:txBody>
      </p:sp>
      <p:sp>
        <p:nvSpPr>
          <p:cNvPr id="23" name="標題 22"/>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FA0B0831-AD35-49B9-B6A6-28F3B46BEF89}" type="datetimeFigureOut">
              <a:rPr lang="zh-TW" altLang="en-US" smtClean="0"/>
              <a:pPr/>
              <a:t>2011/12/19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a:xfrm>
            <a:off x="4343400" y="1036020"/>
            <a:ext cx="457200" cy="441325"/>
          </a:xfrm>
        </p:spPr>
        <p:txBody>
          <a:bodyPr/>
          <a:lstStyle/>
          <a:p>
            <a:fld id="{FC69E16D-8C0D-4245-8D08-FA274587500B}"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7" name="矩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矩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矩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矩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期版面配置區 1"/>
          <p:cNvSpPr>
            <a:spLocks noGrp="1"/>
          </p:cNvSpPr>
          <p:nvPr>
            <p:ph type="dt" sz="half" idx="10"/>
          </p:nvPr>
        </p:nvSpPr>
        <p:spPr/>
        <p:txBody>
          <a:bodyPr/>
          <a:lstStyle/>
          <a:p>
            <a:fld id="{FA0B0831-AD35-49B9-B6A6-28F3B46BEF89}" type="datetimeFigureOut">
              <a:rPr lang="zh-TW" altLang="en-US" smtClean="0"/>
              <a:pPr/>
              <a:t>2011/12/19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C69E16D-8C0D-4245-8D08-FA274587500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1"/>
      </p:bgRef>
    </p:bg>
    <p:spTree>
      <p:nvGrpSpPr>
        <p:cNvPr id="1" name=""/>
        <p:cNvGrpSpPr/>
        <p:nvPr/>
      </p:nvGrpSpPr>
      <p:grpSpPr>
        <a:xfrm>
          <a:off x="0" y="0"/>
          <a:ext cx="0" cy="0"/>
          <a:chOff x="0" y="0"/>
          <a:chExt cx="0" cy="0"/>
        </a:xfrm>
      </p:grpSpPr>
      <p:sp>
        <p:nvSpPr>
          <p:cNvPr id="19" name="矩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矩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矩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8" name="矩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接點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內容版面配置區 19"/>
          <p:cNvSpPr>
            <a:spLocks noGrp="1"/>
          </p:cNvSpPr>
          <p:nvPr>
            <p:ph sz="quarter" idx="1"/>
          </p:nvPr>
        </p:nvSpPr>
        <p:spPr>
          <a:xfrm>
            <a:off x="3124200" y="685800"/>
            <a:ext cx="5638800" cy="54102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橢圓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橢圓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C69E16D-8C0D-4245-8D08-FA274587500B}" type="slidenum">
              <a:rPr lang="zh-TW" altLang="en-US" smtClean="0"/>
              <a:pPr/>
              <a:t>‹#›</a:t>
            </a:fld>
            <a:endParaRPr lang="zh-TW" altLang="en-US"/>
          </a:p>
        </p:txBody>
      </p:sp>
      <p:sp>
        <p:nvSpPr>
          <p:cNvPr id="21" name="矩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p:txBody>
          <a:bodyPr/>
          <a:lstStyle/>
          <a:p>
            <a:fld id="{FA0B0831-AD35-49B9-B6A6-28F3B46BEF89}" type="datetimeFigureOut">
              <a:rPr lang="zh-TW" altLang="en-US" smtClean="0"/>
              <a:pPr/>
              <a:t>2011/12/19</a:t>
            </a:fld>
            <a:endParaRPr lang="zh-TW" altLang="en-US"/>
          </a:p>
        </p:txBody>
      </p:sp>
      <p:sp>
        <p:nvSpPr>
          <p:cNvPr id="6" name="頁尾版面配置區 5"/>
          <p:cNvSpPr>
            <a:spLocks noGrp="1"/>
          </p:cNvSpPr>
          <p:nvPr>
            <p:ph type="ftr" sz="quarter" idx="11"/>
          </p:nvPr>
        </p:nvSpPr>
        <p:spPr>
          <a:xfrm>
            <a:off x="301752" y="6410848"/>
            <a:ext cx="3383280" cy="365760"/>
          </a:xfrm>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1" name="直線接點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矩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矩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矩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矩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橢圓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橢圓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投影片編號版面配置區 6"/>
          <p:cNvSpPr>
            <a:spLocks noGrp="1"/>
          </p:cNvSpPr>
          <p:nvPr>
            <p:ph type="sldNum" sz="quarter" idx="12"/>
          </p:nvPr>
        </p:nvSpPr>
        <p:spPr>
          <a:xfrm>
            <a:off x="1371600" y="312738"/>
            <a:ext cx="457200" cy="441325"/>
          </a:xfrm>
        </p:spPr>
        <p:txBody>
          <a:bodyPr/>
          <a:lstStyle/>
          <a:p>
            <a:fld id="{FC69E16D-8C0D-4245-8D08-FA274587500B}" type="slidenum">
              <a:rPr lang="zh-TW" altLang="en-US" smtClean="0"/>
              <a:pPr/>
              <a:t>‹#›</a:t>
            </a:fld>
            <a:endParaRPr lang="zh-TW" altLang="en-US"/>
          </a:p>
        </p:txBody>
      </p:sp>
      <p:sp>
        <p:nvSpPr>
          <p:cNvPr id="2" name="標題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000375" y="609600"/>
            <a:ext cx="5867400" cy="4267200"/>
          </a:xfrm>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22" name="矩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期版面配置區 4"/>
          <p:cNvSpPr>
            <a:spLocks noGrp="1"/>
          </p:cNvSpPr>
          <p:nvPr>
            <p:ph type="dt" sz="half" idx="10"/>
          </p:nvPr>
        </p:nvSpPr>
        <p:spPr>
          <a:xfrm>
            <a:off x="5788152" y="6404984"/>
            <a:ext cx="3044952" cy="365760"/>
          </a:xfrm>
        </p:spPr>
        <p:txBody>
          <a:bodyPr/>
          <a:lstStyle/>
          <a:p>
            <a:fld id="{FA0B0831-AD35-49B9-B6A6-28F3B46BEF89}" type="datetimeFigureOut">
              <a:rPr lang="zh-TW" altLang="en-US" smtClean="0"/>
              <a:pPr/>
              <a:t>2011/12/19</a:t>
            </a:fld>
            <a:endParaRPr lang="zh-TW" altLang="en-US"/>
          </a:p>
        </p:txBody>
      </p:sp>
      <p:sp>
        <p:nvSpPr>
          <p:cNvPr id="6" name="頁尾版面配置區 5"/>
          <p:cNvSpPr>
            <a:spLocks noGrp="1"/>
          </p:cNvSpPr>
          <p:nvPr>
            <p:ph type="ftr" sz="quarter" idx="11"/>
          </p:nvPr>
        </p:nvSpPr>
        <p:spPr>
          <a:xfrm>
            <a:off x="301752" y="6410848"/>
            <a:ext cx="3584448" cy="365760"/>
          </a:xfrm>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矩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矩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矩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矩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矩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期版面配置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A0B0831-AD35-49B9-B6A6-28F3B46BEF89}" type="datetimeFigureOut">
              <a:rPr lang="zh-TW" altLang="en-US" smtClean="0"/>
              <a:pPr/>
              <a:t>2011/12/19</a:t>
            </a:fld>
            <a:endParaRPr lang="zh-TW" altLang="en-US"/>
          </a:p>
        </p:txBody>
      </p:sp>
      <p:sp>
        <p:nvSpPr>
          <p:cNvPr id="3" name="頁尾版面配置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zh-TW" altLang="en-US"/>
          </a:p>
        </p:txBody>
      </p:sp>
      <p:sp>
        <p:nvSpPr>
          <p:cNvPr id="8" name="矩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接點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橢圓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橢圓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C69E16D-8C0D-4245-8D08-FA274587500B}" type="slidenum">
              <a:rPr lang="zh-TW" altLang="en-US" smtClean="0"/>
              <a:pPr/>
              <a:t>‹#›</a:t>
            </a:fld>
            <a:endParaRPr lang="zh-TW" altLang="en-US"/>
          </a:p>
        </p:txBody>
      </p:sp>
      <p:sp>
        <p:nvSpPr>
          <p:cNvPr id="22" name="標題版面配置區 21"/>
          <p:cNvSpPr>
            <a:spLocks noGrp="1"/>
          </p:cNvSpPr>
          <p:nvPr>
            <p:ph type="title"/>
          </p:nvPr>
        </p:nvSpPr>
        <p:spPr>
          <a:xfrm>
            <a:off x="301752" y="228600"/>
            <a:ext cx="8534400" cy="758952"/>
          </a:xfrm>
          <a:prstGeom prst="rect">
            <a:avLst/>
          </a:prstGeom>
        </p:spPr>
        <p:txBody>
          <a:bodyPr vert="horz" anchor="b">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12" Type="http://schemas.openxmlformats.org/officeDocument/2006/relationships/image" Target="../media/image16.jpeg"/><Relationship Id="rId2" Type="http://schemas.openxmlformats.org/officeDocument/2006/relationships/image" Target="../media/image7.wmf"/><Relationship Id="rId1" Type="http://schemas.openxmlformats.org/officeDocument/2006/relationships/slideLayout" Target="../slideLayouts/slideLayout7.xml"/><Relationship Id="rId6" Type="http://schemas.openxmlformats.org/officeDocument/2006/relationships/image" Target="../media/image11.wmf"/><Relationship Id="rId11" Type="http://schemas.openxmlformats.org/officeDocument/2006/relationships/image" Target="../media/image15.png"/><Relationship Id="rId5" Type="http://schemas.openxmlformats.org/officeDocument/2006/relationships/image" Target="../media/image10.wmf"/><Relationship Id="rId10" Type="http://schemas.openxmlformats.org/officeDocument/2006/relationships/image" Target="../media/image14.jpeg"/><Relationship Id="rId4" Type="http://schemas.openxmlformats.org/officeDocument/2006/relationships/image" Target="../media/image9.wmf"/><Relationship Id="rId9" Type="http://schemas.openxmlformats.org/officeDocument/2006/relationships/hyperlink" Target="http://images.google.com.tw/imgres?imgurl=dob.tnc.edu.tw/authorHD/3662/flag.gif&amp;imgrefurl=http://dob.tnc.edu.tw/themes/old/showPage.php?s=2629&amp;t=318&amp;h=203&amp;w=384&amp;sz=5&amp;tbnid=p0Uk95AyZAwJ:&amp;tbnh=62&amp;tbnw=117&amp;prev=/images?q=%E7%BE%8E%E5%9C%8B%E5%9C%8B%E6%97%97&amp;hl=zh-TW&amp;lr=lang_zh-CN&amp;ie=UTF-8&amp;oe=UTF-8&amp;sa=G" TargetMode="External"/></Relationships>
</file>

<file path=ppt/slides/_rels/slide4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標題 4"/>
          <p:cNvSpPr>
            <a:spLocks noGrp="1"/>
          </p:cNvSpPr>
          <p:nvPr>
            <p:ph type="subTitle" idx="1"/>
          </p:nvPr>
        </p:nvSpPr>
        <p:spPr>
          <a:xfrm>
            <a:off x="1403648" y="3068960"/>
            <a:ext cx="6400800" cy="1752600"/>
          </a:xfrm>
        </p:spPr>
        <p:txBody>
          <a:bodyPr>
            <a:normAutofit/>
          </a:bodyPr>
          <a:lstStyle/>
          <a:p>
            <a:pPr algn="l"/>
            <a:r>
              <a:rPr lang="zh-TW" altLang="en-US" sz="3600" dirty="0" smtClean="0">
                <a:latin typeface="標楷體" pitchFamily="65" charset="-120"/>
                <a:ea typeface="標楷體" pitchFamily="65" charset="-120"/>
              </a:rPr>
              <a:t>指導老師：余清祥</a:t>
            </a:r>
            <a:endParaRPr lang="en-US" altLang="zh-TW" sz="3600" dirty="0" smtClean="0">
              <a:latin typeface="標楷體" pitchFamily="65" charset="-120"/>
              <a:ea typeface="標楷體" pitchFamily="65" charset="-120"/>
            </a:endParaRPr>
          </a:p>
          <a:p>
            <a:pPr algn="l"/>
            <a:r>
              <a:rPr lang="zh-TW" altLang="en-US" sz="3600" dirty="0">
                <a:latin typeface="標楷體" pitchFamily="65" charset="-120"/>
                <a:ea typeface="標楷體" pitchFamily="65" charset="-120"/>
              </a:rPr>
              <a:t>學生</a:t>
            </a:r>
            <a:r>
              <a:rPr lang="zh-TW" altLang="en-US" sz="3600" dirty="0" smtClean="0">
                <a:latin typeface="標楷體" pitchFamily="65" charset="-120"/>
                <a:ea typeface="標楷體" pitchFamily="65" charset="-120"/>
              </a:rPr>
              <a:t>：陳炫羽、蕭瑋翔</a:t>
            </a:r>
            <a:endParaRPr lang="zh-TW" altLang="en-US" sz="3600" dirty="0">
              <a:latin typeface="標楷體" pitchFamily="65" charset="-120"/>
              <a:ea typeface="標楷體" pitchFamily="65" charset="-120"/>
            </a:endParaRPr>
          </a:p>
        </p:txBody>
      </p:sp>
      <p:sp>
        <p:nvSpPr>
          <p:cNvPr id="4" name="標題 3"/>
          <p:cNvSpPr>
            <a:spLocks noGrp="1"/>
          </p:cNvSpPr>
          <p:nvPr>
            <p:ph type="ctrTitle"/>
          </p:nvPr>
        </p:nvSpPr>
        <p:spPr/>
        <p:txBody>
          <a:bodyPr>
            <a:normAutofit/>
          </a:bodyPr>
          <a:lstStyle/>
          <a:p>
            <a:r>
              <a:rPr lang="zh-TW" altLang="en-US" sz="5400" b="1" dirty="0" smtClean="0">
                <a:latin typeface="標楷體" pitchFamily="65" charset="-120"/>
                <a:ea typeface="文鼎粗行楷" pitchFamily="49" charset="-120"/>
                <a:cs typeface="Segoe UI" pitchFamily="34" charset="0"/>
              </a:rPr>
              <a:t>環太平洋退休金介紹</a:t>
            </a:r>
            <a:r>
              <a:rPr lang="en-US" altLang="zh-TW" sz="5400" b="1" dirty="0">
                <a:latin typeface="標楷體" pitchFamily="65" charset="-120"/>
                <a:ea typeface="文鼎粗行楷" pitchFamily="49" charset="-120"/>
                <a:cs typeface="Segoe UI" pitchFamily="34" charset="0"/>
              </a:rPr>
              <a:t/>
            </a:r>
            <a:br>
              <a:rPr lang="en-US" altLang="zh-TW" sz="5400" b="1" dirty="0">
                <a:latin typeface="標楷體" pitchFamily="65" charset="-120"/>
                <a:ea typeface="文鼎粗行楷" pitchFamily="49" charset="-120"/>
                <a:cs typeface="Segoe UI" pitchFamily="34" charset="0"/>
              </a:rPr>
            </a:br>
            <a:r>
              <a:rPr lang="en-US" altLang="zh-TW" sz="5400" b="1" dirty="0" smtClean="0">
                <a:latin typeface="標楷體" pitchFamily="65" charset="-120"/>
                <a:ea typeface="文鼎粗行楷" pitchFamily="49" charset="-120"/>
                <a:cs typeface="Segoe UI" pitchFamily="34" charset="0"/>
              </a:rPr>
              <a:t>-</a:t>
            </a:r>
            <a:r>
              <a:rPr lang="zh-TW" altLang="en-US" sz="5400" b="1" dirty="0" smtClean="0">
                <a:latin typeface="標楷體" pitchFamily="65" charset="-120"/>
                <a:ea typeface="文鼎粗行楷" pitchFamily="49" charset="-120"/>
                <a:cs typeface="Segoe UI" pitchFamily="34" charset="0"/>
              </a:rPr>
              <a:t>澳洲、日本和台灣</a:t>
            </a:r>
            <a:endParaRPr lang="zh-TW" altLang="en-US" sz="5400" b="1" dirty="0">
              <a:latin typeface="標楷體" pitchFamily="65" charset="-120"/>
              <a:ea typeface="文鼎粗行楷" pitchFamily="49" charset="-120"/>
              <a:cs typeface="Segoe UI" pitchFamily="34" charset="0"/>
            </a:endParaRPr>
          </a:p>
        </p:txBody>
      </p:sp>
    </p:spTree>
    <p:extLst>
      <p:ext uri="{BB962C8B-B14F-4D97-AF65-F5344CB8AC3E}">
        <p14:creationId xmlns:p14="http://schemas.microsoft.com/office/powerpoint/2010/main" xmlns="" val="994235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18125" y="116632"/>
            <a:ext cx="8229600" cy="920072"/>
          </a:xfrm>
        </p:spPr>
        <p:txBody>
          <a:bodyPr>
            <a:normAutofit/>
          </a:bodyPr>
          <a:lstStyle/>
          <a:p>
            <a:r>
              <a:rPr kumimoji="1" lang="en-US" altLang="zh-TW" dirty="0">
                <a:solidFill>
                  <a:prstClr val="black"/>
                </a:solidFill>
                <a:latin typeface="標楷體" pitchFamily="65" charset="-120"/>
                <a:ea typeface="標楷體" pitchFamily="65" charset="-120"/>
                <a:cs typeface="新細明體" pitchFamily="18" charset="-120"/>
              </a:rPr>
              <a:t>1993</a:t>
            </a:r>
            <a:r>
              <a:rPr kumimoji="1" lang="zh-TW" altLang="en-US" dirty="0">
                <a:solidFill>
                  <a:prstClr val="black"/>
                </a:solidFill>
                <a:latin typeface="標楷體" pitchFamily="65" charset="-120"/>
                <a:ea typeface="標楷體" pitchFamily="65" charset="-120"/>
                <a:cs typeface="新細明體" pitchFamily="18" charset="-120"/>
              </a:rPr>
              <a:t>至</a:t>
            </a:r>
            <a:r>
              <a:rPr kumimoji="1" lang="en-US" altLang="zh-TW" dirty="0">
                <a:solidFill>
                  <a:prstClr val="black"/>
                </a:solidFill>
                <a:latin typeface="標楷體" pitchFamily="65" charset="-120"/>
                <a:ea typeface="標楷體" pitchFamily="65" charset="-120"/>
                <a:cs typeface="新細明體" pitchFamily="18" charset="-120"/>
              </a:rPr>
              <a:t>2002</a:t>
            </a:r>
            <a:r>
              <a:rPr kumimoji="1" lang="zh-TW" altLang="en-US" dirty="0">
                <a:solidFill>
                  <a:prstClr val="black"/>
                </a:solidFill>
                <a:latin typeface="標楷體" pitchFamily="65" charset="-120"/>
                <a:ea typeface="標楷體" pitchFamily="65" charset="-120"/>
                <a:cs typeface="新細明體" pitchFamily="18" charset="-120"/>
              </a:rPr>
              <a:t>年澳洲</a:t>
            </a:r>
            <a:r>
              <a:rPr kumimoji="1" lang="en-US" altLang="zh-TW" dirty="0" smtClean="0">
                <a:solidFill>
                  <a:prstClr val="black"/>
                </a:solidFill>
                <a:latin typeface="標楷體" pitchFamily="65" charset="-120"/>
                <a:ea typeface="標楷體" pitchFamily="65" charset="-120"/>
                <a:cs typeface="新細明體" pitchFamily="18" charset="-120"/>
              </a:rPr>
              <a:t>Superannuation</a:t>
            </a:r>
            <a:endParaRPr lang="zh-TW" altLang="en-US" dirty="0"/>
          </a:p>
        </p:txBody>
      </p:sp>
      <p:graphicFrame>
        <p:nvGraphicFramePr>
          <p:cNvPr id="4" name="內容版面配置區 3"/>
          <p:cNvGraphicFramePr>
            <a:graphicFrameLocks noGrp="1"/>
          </p:cNvGraphicFramePr>
          <p:nvPr>
            <p:ph sz="quarter" idx="1"/>
            <p:extLst>
              <p:ext uri="{D42A27DB-BD31-4B8C-83A1-F6EECF244321}">
                <p14:modId xmlns:p14="http://schemas.microsoft.com/office/powerpoint/2010/main" xmlns="" val="1600239769"/>
              </p:ext>
            </p:extLst>
          </p:nvPr>
        </p:nvGraphicFramePr>
        <p:xfrm>
          <a:off x="564472" y="1619030"/>
          <a:ext cx="8136906" cy="4896159"/>
        </p:xfrm>
        <a:graphic>
          <a:graphicData uri="http://schemas.openxmlformats.org/drawingml/2006/table">
            <a:tbl>
              <a:tblPr>
                <a:tableStyleId>{5C22544A-7EE6-4342-B048-85BDC9FD1C3A}</a:tableStyleId>
              </a:tblPr>
              <a:tblGrid>
                <a:gridCol w="3434425"/>
                <a:gridCol w="1215464"/>
                <a:gridCol w="1372213"/>
                <a:gridCol w="1116512"/>
                <a:gridCol w="998292"/>
              </a:tblGrid>
              <a:tr h="487517">
                <a:tc>
                  <a:txBody>
                    <a:bodyPr/>
                    <a:lstStyle/>
                    <a:p>
                      <a:pPr algn="ctr">
                        <a:spcAft>
                          <a:spcPts val="0"/>
                        </a:spcAft>
                      </a:pPr>
                      <a:r>
                        <a:rPr lang="zh-TW" sz="1200" kern="0" dirty="0">
                          <a:effectLst/>
                        </a:rPr>
                        <a:t>年份</a:t>
                      </a:r>
                      <a:endParaRPr lang="zh-TW" sz="1200" kern="100" dirty="0">
                        <a:effectLst/>
                        <a:latin typeface="Calibri"/>
                        <a:ea typeface="新細明體"/>
                        <a:cs typeface="Times New Roman"/>
                      </a:endParaRPr>
                    </a:p>
                  </a:txBody>
                  <a:tcPr marL="17780" marR="17780" marT="0" marB="0"/>
                </a:tc>
                <a:tc>
                  <a:txBody>
                    <a:bodyPr/>
                    <a:lstStyle/>
                    <a:p>
                      <a:pPr algn="ctr">
                        <a:spcAft>
                          <a:spcPts val="0"/>
                        </a:spcAft>
                      </a:pPr>
                      <a:r>
                        <a:rPr lang="zh-TW" sz="1200" kern="0" dirty="0">
                          <a:effectLst/>
                        </a:rPr>
                        <a:t>僱主提撥率</a:t>
                      </a:r>
                      <a:endParaRPr lang="zh-TW" sz="1200" kern="100" dirty="0">
                        <a:effectLst/>
                        <a:latin typeface="Calibri"/>
                        <a:ea typeface="新細明體"/>
                        <a:cs typeface="Times New Roman"/>
                      </a:endParaRPr>
                    </a:p>
                  </a:txBody>
                  <a:tcPr marL="17780" marR="17780" marT="0" marB="0"/>
                </a:tc>
                <a:tc>
                  <a:txBody>
                    <a:bodyPr/>
                    <a:lstStyle/>
                    <a:p>
                      <a:pPr algn="ctr">
                        <a:spcAft>
                          <a:spcPts val="0"/>
                        </a:spcAft>
                      </a:pPr>
                      <a:r>
                        <a:rPr lang="zh-TW" sz="1200" kern="0">
                          <a:effectLst/>
                        </a:rPr>
                        <a:t>受雇著提撥率</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zh-TW" sz="1200" kern="0" dirty="0">
                          <a:effectLst/>
                        </a:rPr>
                        <a:t>政府提撥率</a:t>
                      </a:r>
                      <a:endParaRPr lang="zh-TW" sz="1200" kern="100" dirty="0">
                        <a:effectLst/>
                        <a:latin typeface="Calibri"/>
                        <a:ea typeface="新細明體"/>
                        <a:cs typeface="Times New Roman"/>
                      </a:endParaRPr>
                    </a:p>
                  </a:txBody>
                  <a:tcPr marL="17780" marR="17780" marT="0" marB="0"/>
                </a:tc>
                <a:tc>
                  <a:txBody>
                    <a:bodyPr/>
                    <a:lstStyle/>
                    <a:p>
                      <a:pPr algn="ctr">
                        <a:spcAft>
                          <a:spcPts val="0"/>
                        </a:spcAft>
                      </a:pPr>
                      <a:r>
                        <a:rPr lang="zh-TW" sz="1200" kern="0">
                          <a:effectLst/>
                        </a:rPr>
                        <a:t>總提撥率</a:t>
                      </a:r>
                      <a:endParaRPr lang="zh-TW" sz="1200" kern="100">
                        <a:effectLst/>
                        <a:latin typeface="Calibri"/>
                        <a:ea typeface="新細明體"/>
                        <a:cs typeface="Times New Roman"/>
                      </a:endParaRPr>
                    </a:p>
                  </a:txBody>
                  <a:tcPr marL="17780" marR="17780" marT="0" marB="0"/>
                </a:tc>
              </a:tr>
              <a:tr h="448065">
                <a:tc>
                  <a:txBody>
                    <a:bodyPr/>
                    <a:lstStyle/>
                    <a:p>
                      <a:pPr algn="ctr">
                        <a:spcAft>
                          <a:spcPts val="0"/>
                        </a:spcAft>
                      </a:pPr>
                      <a:r>
                        <a:rPr lang="en-US" sz="1200" kern="0">
                          <a:effectLst/>
                        </a:rPr>
                        <a:t>1993-94</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dirty="0">
                          <a:effectLst/>
                        </a:rPr>
                        <a:t>5</a:t>
                      </a:r>
                      <a:endParaRPr lang="zh-TW" sz="1200" kern="100" dirty="0">
                        <a:effectLst/>
                        <a:latin typeface="Calibri"/>
                        <a:ea typeface="新細明體"/>
                        <a:cs typeface="Times New Roman"/>
                      </a:endParaRPr>
                    </a:p>
                  </a:txBody>
                  <a:tcPr marL="17780" marR="17780" marT="0" marB="0"/>
                </a:tc>
                <a:tc>
                  <a:txBody>
                    <a:bodyPr/>
                    <a:lstStyle/>
                    <a:p>
                      <a:pPr algn="ctr">
                        <a:spcAft>
                          <a:spcPts val="0"/>
                        </a:spcAft>
                      </a:pPr>
                      <a:r>
                        <a:rPr lang="en-US" sz="1200" kern="0" dirty="0">
                          <a:effectLst/>
                        </a:rPr>
                        <a:t>-</a:t>
                      </a:r>
                      <a:endParaRPr lang="zh-TW" sz="1200" kern="100" dirty="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5</a:t>
                      </a:r>
                      <a:endParaRPr lang="zh-TW" sz="1200" kern="100">
                        <a:effectLst/>
                        <a:latin typeface="Calibri"/>
                        <a:ea typeface="新細明體"/>
                        <a:cs typeface="Times New Roman"/>
                      </a:endParaRPr>
                    </a:p>
                  </a:txBody>
                  <a:tcPr marL="17780" marR="17780" marT="0" marB="0"/>
                </a:tc>
              </a:tr>
              <a:tr h="470925">
                <a:tc>
                  <a:txBody>
                    <a:bodyPr/>
                    <a:lstStyle/>
                    <a:p>
                      <a:pPr algn="ctr">
                        <a:spcAft>
                          <a:spcPts val="0"/>
                        </a:spcAft>
                      </a:pPr>
                      <a:r>
                        <a:rPr lang="en-US" sz="1200" kern="0">
                          <a:effectLst/>
                        </a:rPr>
                        <a:t>1994-95</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5</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5</a:t>
                      </a:r>
                      <a:endParaRPr lang="zh-TW" sz="1200" kern="100">
                        <a:effectLst/>
                        <a:latin typeface="Calibri"/>
                        <a:ea typeface="新細明體"/>
                        <a:cs typeface="Times New Roman"/>
                      </a:endParaRPr>
                    </a:p>
                  </a:txBody>
                  <a:tcPr marL="17780" marR="17780" marT="0" marB="0"/>
                </a:tc>
              </a:tr>
              <a:tr h="478926">
                <a:tc>
                  <a:txBody>
                    <a:bodyPr/>
                    <a:lstStyle/>
                    <a:p>
                      <a:pPr algn="ctr">
                        <a:spcAft>
                          <a:spcPts val="0"/>
                        </a:spcAft>
                      </a:pPr>
                      <a:r>
                        <a:rPr lang="en-US" sz="1200" kern="0">
                          <a:effectLst/>
                        </a:rPr>
                        <a:t>1995-96</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6</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dirty="0">
                          <a:effectLst/>
                        </a:rPr>
                        <a:t>-</a:t>
                      </a:r>
                      <a:endParaRPr lang="zh-TW" sz="1200" kern="100" dirty="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6</a:t>
                      </a:r>
                      <a:endParaRPr lang="zh-TW" sz="1200" kern="100">
                        <a:effectLst/>
                        <a:latin typeface="Calibri"/>
                        <a:ea typeface="新細明體"/>
                        <a:cs typeface="Times New Roman"/>
                      </a:endParaRPr>
                    </a:p>
                  </a:txBody>
                  <a:tcPr marL="17780" marR="17780" marT="0" marB="0"/>
                </a:tc>
              </a:tr>
              <a:tr h="489213">
                <a:tc>
                  <a:txBody>
                    <a:bodyPr/>
                    <a:lstStyle/>
                    <a:p>
                      <a:pPr algn="ctr">
                        <a:spcAft>
                          <a:spcPts val="0"/>
                        </a:spcAft>
                      </a:pPr>
                      <a:r>
                        <a:rPr lang="en-US" sz="1200" kern="0">
                          <a:effectLst/>
                        </a:rPr>
                        <a:t>1996-97</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6</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6</a:t>
                      </a:r>
                      <a:endParaRPr lang="zh-TW" sz="1200" kern="100">
                        <a:effectLst/>
                        <a:latin typeface="Calibri"/>
                        <a:ea typeface="新細明體"/>
                        <a:cs typeface="Times New Roman"/>
                      </a:endParaRPr>
                    </a:p>
                  </a:txBody>
                  <a:tcPr marL="17780" marR="17780" marT="0" marB="0"/>
                </a:tc>
              </a:tr>
              <a:tr h="465211">
                <a:tc>
                  <a:txBody>
                    <a:bodyPr/>
                    <a:lstStyle/>
                    <a:p>
                      <a:pPr algn="ctr">
                        <a:spcAft>
                          <a:spcPts val="0"/>
                        </a:spcAft>
                      </a:pPr>
                      <a:r>
                        <a:rPr lang="en-US" sz="1200" kern="0">
                          <a:effectLst/>
                        </a:rPr>
                        <a:t>1997-98</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6</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1</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dirty="0">
                          <a:effectLst/>
                        </a:rPr>
                        <a:t>7</a:t>
                      </a:r>
                      <a:endParaRPr lang="zh-TW" sz="1200" kern="100" dirty="0">
                        <a:effectLst/>
                        <a:latin typeface="Calibri"/>
                        <a:ea typeface="新細明體"/>
                        <a:cs typeface="Times New Roman"/>
                      </a:endParaRPr>
                    </a:p>
                  </a:txBody>
                  <a:tcPr marL="17780" marR="17780" marT="0" marB="0"/>
                </a:tc>
              </a:tr>
              <a:tr h="453781">
                <a:tc>
                  <a:txBody>
                    <a:bodyPr/>
                    <a:lstStyle/>
                    <a:p>
                      <a:pPr algn="ctr">
                        <a:spcAft>
                          <a:spcPts val="0"/>
                        </a:spcAft>
                      </a:pPr>
                      <a:r>
                        <a:rPr lang="en-US" sz="1200" kern="0">
                          <a:effectLst/>
                        </a:rPr>
                        <a:t>1998-99</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7</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2</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1</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10</a:t>
                      </a:r>
                      <a:endParaRPr lang="zh-TW" sz="1200" kern="100">
                        <a:effectLst/>
                        <a:latin typeface="Calibri"/>
                        <a:ea typeface="新細明體"/>
                        <a:cs typeface="Times New Roman"/>
                      </a:endParaRPr>
                    </a:p>
                  </a:txBody>
                  <a:tcPr marL="17780" marR="17780" marT="0" marB="0"/>
                </a:tc>
              </a:tr>
              <a:tr h="394344">
                <a:tc>
                  <a:txBody>
                    <a:bodyPr/>
                    <a:lstStyle/>
                    <a:p>
                      <a:pPr algn="ctr">
                        <a:spcAft>
                          <a:spcPts val="0"/>
                        </a:spcAft>
                      </a:pPr>
                      <a:r>
                        <a:rPr lang="en-US" sz="1200" kern="0">
                          <a:effectLst/>
                        </a:rPr>
                        <a:t>1999-00</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7</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3</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2</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12</a:t>
                      </a:r>
                      <a:endParaRPr lang="zh-TW" sz="1200" kern="100">
                        <a:effectLst/>
                        <a:latin typeface="Calibri"/>
                        <a:ea typeface="新細明體"/>
                        <a:cs typeface="Times New Roman"/>
                      </a:endParaRPr>
                    </a:p>
                  </a:txBody>
                  <a:tcPr marL="17780" marR="17780" marT="0" marB="0"/>
                </a:tc>
              </a:tr>
              <a:tr h="402345">
                <a:tc>
                  <a:txBody>
                    <a:bodyPr/>
                    <a:lstStyle/>
                    <a:p>
                      <a:pPr algn="ctr">
                        <a:spcAft>
                          <a:spcPts val="0"/>
                        </a:spcAft>
                      </a:pPr>
                      <a:r>
                        <a:rPr lang="en-US" sz="1200" kern="0">
                          <a:effectLst/>
                        </a:rPr>
                        <a:t>2000-01</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8</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3</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3</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14</a:t>
                      </a:r>
                      <a:endParaRPr lang="zh-TW" sz="1200" kern="100">
                        <a:effectLst/>
                        <a:latin typeface="Calibri"/>
                        <a:ea typeface="新細明體"/>
                        <a:cs typeface="Times New Roman"/>
                      </a:endParaRPr>
                    </a:p>
                  </a:txBody>
                  <a:tcPr marL="17780" marR="17780" marT="0" marB="0"/>
                </a:tc>
              </a:tr>
              <a:tr h="411488">
                <a:tc>
                  <a:txBody>
                    <a:bodyPr/>
                    <a:lstStyle/>
                    <a:p>
                      <a:pPr algn="ctr">
                        <a:spcAft>
                          <a:spcPts val="0"/>
                        </a:spcAft>
                      </a:pPr>
                      <a:r>
                        <a:rPr lang="en-US" sz="1200" kern="0">
                          <a:effectLst/>
                        </a:rPr>
                        <a:t>2001-02</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8</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dirty="0">
                          <a:effectLst/>
                        </a:rPr>
                        <a:t>3</a:t>
                      </a:r>
                      <a:endParaRPr lang="zh-TW" sz="1200" kern="100" dirty="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3</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14</a:t>
                      </a:r>
                      <a:endParaRPr lang="zh-TW" sz="1200" kern="100">
                        <a:effectLst/>
                        <a:latin typeface="Calibri"/>
                        <a:ea typeface="新細明體"/>
                        <a:cs typeface="Times New Roman"/>
                      </a:endParaRPr>
                    </a:p>
                  </a:txBody>
                  <a:tcPr marL="17780" marR="17780" marT="0" marB="0"/>
                </a:tc>
              </a:tr>
              <a:tr h="394344">
                <a:tc>
                  <a:txBody>
                    <a:bodyPr/>
                    <a:lstStyle/>
                    <a:p>
                      <a:pPr algn="ctr">
                        <a:spcAft>
                          <a:spcPts val="0"/>
                        </a:spcAft>
                      </a:pPr>
                      <a:r>
                        <a:rPr lang="en-US" sz="1200" kern="0">
                          <a:effectLst/>
                        </a:rPr>
                        <a:t>2002-03</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9</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3</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a:effectLst/>
                        </a:rPr>
                        <a:t>3</a:t>
                      </a:r>
                      <a:endParaRPr lang="zh-TW" sz="1200" kern="100">
                        <a:effectLst/>
                        <a:latin typeface="Calibri"/>
                        <a:ea typeface="新細明體"/>
                        <a:cs typeface="Times New Roman"/>
                      </a:endParaRPr>
                    </a:p>
                  </a:txBody>
                  <a:tcPr marL="17780" marR="17780" marT="0" marB="0"/>
                </a:tc>
                <a:tc>
                  <a:txBody>
                    <a:bodyPr/>
                    <a:lstStyle/>
                    <a:p>
                      <a:pPr algn="ctr">
                        <a:spcAft>
                          <a:spcPts val="0"/>
                        </a:spcAft>
                      </a:pPr>
                      <a:r>
                        <a:rPr lang="en-US" sz="1200" kern="0" dirty="0">
                          <a:effectLst/>
                        </a:rPr>
                        <a:t>15</a:t>
                      </a:r>
                      <a:endParaRPr lang="zh-TW" sz="1200" kern="100" dirty="0">
                        <a:effectLst/>
                        <a:latin typeface="Calibri"/>
                        <a:ea typeface="新細明體"/>
                        <a:cs typeface="Times New Roman"/>
                      </a:endParaRPr>
                    </a:p>
                  </a:txBody>
                  <a:tcPr marL="17780" marR="17780" marT="0" marB="0"/>
                </a:tc>
              </a:tr>
            </a:tbl>
          </a:graphicData>
        </a:graphic>
      </p:graphicFrame>
      <p:sp>
        <p:nvSpPr>
          <p:cNvPr id="8" name="矩形 7"/>
          <p:cNvSpPr/>
          <p:nvPr/>
        </p:nvSpPr>
        <p:spPr>
          <a:xfrm>
            <a:off x="3545979" y="6376690"/>
            <a:ext cx="2173893" cy="276999"/>
          </a:xfrm>
          <a:prstGeom prst="rect">
            <a:avLst/>
          </a:prstGeom>
        </p:spPr>
        <p:txBody>
          <a:bodyPr wrap="square">
            <a:spAutoFit/>
          </a:bodyPr>
          <a:lstStyle/>
          <a:p>
            <a:pPr lvl="0" algn="ctr" fontAlgn="base">
              <a:spcBef>
                <a:spcPct val="0"/>
              </a:spcBef>
              <a:spcAft>
                <a:spcPct val="0"/>
              </a:spcAft>
            </a:pPr>
            <a:r>
              <a:rPr kumimoji="1" lang="zh-TW" altLang="en-US" sz="1200" dirty="0">
                <a:solidFill>
                  <a:prstClr val="black"/>
                </a:solidFill>
                <a:latin typeface="標楷體" pitchFamily="65" charset="-120"/>
                <a:ea typeface="標楷體" pitchFamily="65" charset="-120"/>
                <a:cs typeface="新細明體" pitchFamily="18" charset="-120"/>
              </a:rPr>
              <a:t>制度提撥率變化</a:t>
            </a:r>
            <a:r>
              <a:rPr kumimoji="1" lang="en-US" altLang="zh-TW" sz="1200" dirty="0">
                <a:solidFill>
                  <a:prstClr val="black"/>
                </a:solidFill>
                <a:latin typeface="標楷體" pitchFamily="65" charset="-120"/>
                <a:ea typeface="標楷體" pitchFamily="65" charset="-120"/>
                <a:cs typeface="新細明體" pitchFamily="18" charset="-120"/>
              </a:rPr>
              <a:t>(</a:t>
            </a:r>
            <a:r>
              <a:rPr kumimoji="1" lang="zh-TW" altLang="en-US" sz="1200" dirty="0">
                <a:solidFill>
                  <a:prstClr val="black"/>
                </a:solidFill>
                <a:latin typeface="標楷體" pitchFamily="65" charset="-120"/>
                <a:ea typeface="標楷體" pitchFamily="65" charset="-120"/>
                <a:cs typeface="新細明體" pitchFamily="18" charset="-120"/>
              </a:rPr>
              <a:t>單位</a:t>
            </a:r>
            <a:r>
              <a:rPr kumimoji="1" lang="en-US" altLang="zh-TW" sz="1200" dirty="0">
                <a:solidFill>
                  <a:prstClr val="black"/>
                </a:solidFill>
                <a:latin typeface="標楷體" pitchFamily="65" charset="-120"/>
                <a:ea typeface="標楷體" pitchFamily="65" charset="-120"/>
                <a:cs typeface="新細明體" pitchFamily="18" charset="-120"/>
              </a:rPr>
              <a:t>:%)</a:t>
            </a:r>
            <a:endParaRPr kumimoji="1" lang="en-US" altLang="zh-TW" dirty="0">
              <a:solidFill>
                <a:prstClr val="black"/>
              </a:solidFill>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xmlns="" val="1551934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4400" b="1" dirty="0" smtClean="0"/>
              <a:t/>
            </a:r>
            <a:br>
              <a:rPr lang="en-US" altLang="zh-TW" sz="4400" b="1" dirty="0" smtClean="0"/>
            </a:br>
            <a:r>
              <a:rPr lang="en-US" altLang="zh-TW" sz="4400" b="1" dirty="0"/>
              <a:t/>
            </a:r>
            <a:br>
              <a:rPr lang="en-US" altLang="zh-TW" sz="4400" b="1" dirty="0"/>
            </a:br>
            <a:r>
              <a:rPr lang="en-US" altLang="zh-TW" sz="4400" b="1" dirty="0"/>
              <a:t/>
            </a:r>
            <a:br>
              <a:rPr lang="en-US" altLang="zh-TW" sz="4400" b="1" dirty="0"/>
            </a:br>
            <a:r>
              <a:rPr lang="zh-TW" altLang="en-US" sz="4400" b="1" dirty="0"/>
              <a:t>不保證收益，但有稅率優惠</a:t>
            </a:r>
            <a:endParaRPr lang="zh-TW" altLang="en-US" sz="4400" dirty="0"/>
          </a:p>
        </p:txBody>
      </p:sp>
      <p:sp>
        <p:nvSpPr>
          <p:cNvPr id="3" name="內容版面配置區 2"/>
          <p:cNvSpPr>
            <a:spLocks noGrp="1"/>
          </p:cNvSpPr>
          <p:nvPr>
            <p:ph sz="quarter" idx="1"/>
          </p:nvPr>
        </p:nvSpPr>
        <p:spPr/>
        <p:txBody>
          <a:bodyPr>
            <a:normAutofit/>
          </a:bodyPr>
          <a:lstStyle/>
          <a:p>
            <a:pPr marL="514350" indent="-514350">
              <a:buFont typeface="+mj-lt"/>
              <a:buAutoNum type="arabicPeriod"/>
            </a:pPr>
            <a:r>
              <a:rPr lang="zh-TW" altLang="zh-TW" dirty="0" smtClean="0"/>
              <a:t>年</a:t>
            </a:r>
            <a:r>
              <a:rPr lang="zh-TW" altLang="zh-TW" dirty="0"/>
              <a:t>收入在一定金額以下的低所得勞</a:t>
            </a:r>
            <a:r>
              <a:rPr lang="zh-TW" altLang="zh-TW" dirty="0" smtClean="0"/>
              <a:t>工</a:t>
            </a:r>
            <a:r>
              <a:rPr lang="zh-TW" altLang="en-US" dirty="0"/>
              <a:t>，</a:t>
            </a:r>
            <a:r>
              <a:rPr lang="zh-TW" altLang="zh-TW" dirty="0" smtClean="0"/>
              <a:t>符合</a:t>
            </a:r>
            <a:r>
              <a:rPr lang="zh-TW" altLang="zh-TW" dirty="0"/>
              <a:t>資格的勞工每</a:t>
            </a:r>
            <a:r>
              <a:rPr lang="zh-TW" altLang="zh-TW" dirty="0" smtClean="0"/>
              <a:t>提撥</a:t>
            </a:r>
            <a:r>
              <a:rPr lang="en-US" altLang="zh-TW" dirty="0"/>
              <a:t>1</a:t>
            </a:r>
            <a:r>
              <a:rPr lang="zh-TW" altLang="zh-TW" dirty="0" smtClean="0"/>
              <a:t>元</a:t>
            </a:r>
            <a:r>
              <a:rPr lang="zh-TW" altLang="zh-TW" dirty="0"/>
              <a:t>澳幣的稅後金額，最高可獲得由政府自動相對提撥的</a:t>
            </a:r>
            <a:r>
              <a:rPr lang="en-US" altLang="zh-TW" dirty="0"/>
              <a:t>1.5 </a:t>
            </a:r>
            <a:r>
              <a:rPr lang="zh-TW" altLang="zh-TW" dirty="0"/>
              <a:t>元澳幣，提撥上限為</a:t>
            </a:r>
            <a:r>
              <a:rPr lang="en-US" altLang="zh-TW" dirty="0"/>
              <a:t>1500 </a:t>
            </a:r>
            <a:r>
              <a:rPr lang="zh-TW" altLang="zh-TW" dirty="0"/>
              <a:t>元澳幣，且會隨著勞工所得的增加而</a:t>
            </a:r>
            <a:r>
              <a:rPr lang="zh-TW" altLang="zh-TW" dirty="0" smtClean="0"/>
              <a:t>減少</a:t>
            </a:r>
            <a:r>
              <a:rPr lang="zh-TW" altLang="en-US" dirty="0" smtClean="0"/>
              <a:t>。</a:t>
            </a:r>
            <a:endParaRPr lang="en-US" altLang="zh-TW" dirty="0"/>
          </a:p>
          <a:p>
            <a:pPr marL="514350" indent="-514350">
              <a:buFont typeface="+mj-lt"/>
              <a:buAutoNum type="arabicPeriod"/>
            </a:pPr>
            <a:r>
              <a:rPr lang="zh-TW" altLang="zh-TW" dirty="0" smtClean="0"/>
              <a:t>員工</a:t>
            </a:r>
            <a:r>
              <a:rPr lang="zh-TW" altLang="zh-TW" dirty="0"/>
              <a:t>每月所得在澳幣 </a:t>
            </a:r>
            <a:r>
              <a:rPr lang="en-US" altLang="zh-TW" dirty="0"/>
              <a:t>800 </a:t>
            </a:r>
            <a:r>
              <a:rPr lang="zh-TW" altLang="zh-TW" dirty="0"/>
              <a:t>元以上者，需強制提撥薪資的</a:t>
            </a:r>
            <a:r>
              <a:rPr lang="en-US" altLang="zh-TW" dirty="0"/>
              <a:t>9%</a:t>
            </a:r>
            <a:r>
              <a:rPr lang="zh-TW" altLang="zh-TW" dirty="0"/>
              <a:t>進入退休金</a:t>
            </a:r>
            <a:r>
              <a:rPr lang="zh-TW" altLang="zh-TW" dirty="0" smtClean="0"/>
              <a:t>帳戶</a:t>
            </a:r>
            <a:r>
              <a:rPr lang="zh-TW" altLang="en-US" dirty="0" smtClean="0"/>
              <a:t>，</a:t>
            </a:r>
            <a:r>
              <a:rPr lang="zh-TW" altLang="zh-TW" dirty="0" smtClean="0"/>
              <a:t>只要</a:t>
            </a:r>
            <a:r>
              <a:rPr lang="zh-TW" altLang="zh-TW" dirty="0"/>
              <a:t>員工提撥退休金</a:t>
            </a:r>
            <a:r>
              <a:rPr lang="zh-TW" altLang="zh-TW" dirty="0" smtClean="0"/>
              <a:t>，</a:t>
            </a:r>
            <a:r>
              <a:rPr lang="zh-TW" altLang="en-US" dirty="0"/>
              <a:t>有</a:t>
            </a:r>
            <a:r>
              <a:rPr lang="en-US" altLang="zh-TW" dirty="0" smtClean="0"/>
              <a:t>15</a:t>
            </a:r>
            <a:r>
              <a:rPr lang="en-US" altLang="zh-TW" dirty="0"/>
              <a:t>%</a:t>
            </a:r>
            <a:r>
              <a:rPr lang="zh-TW" altLang="zh-TW" dirty="0"/>
              <a:t>的所得稅優惠稅</a:t>
            </a:r>
            <a:r>
              <a:rPr lang="zh-TW" altLang="zh-TW" dirty="0" smtClean="0"/>
              <a:t>率</a:t>
            </a:r>
            <a:r>
              <a:rPr lang="zh-TW" altLang="en-US" dirty="0" smtClean="0"/>
              <a:t>。</a:t>
            </a:r>
            <a:endParaRPr lang="en-US" altLang="zh-TW" dirty="0" smtClean="0"/>
          </a:p>
          <a:p>
            <a:pPr marL="514350" indent="-514350">
              <a:buFont typeface="+mj-lt"/>
              <a:buAutoNum type="arabicPeriod"/>
            </a:pPr>
            <a:r>
              <a:rPr lang="zh-TW" altLang="zh-TW" dirty="0" smtClean="0"/>
              <a:t>在</a:t>
            </a:r>
            <a:r>
              <a:rPr lang="zh-TW" altLang="zh-TW" dirty="0"/>
              <a:t>額外提撥的部分則在資本利得方面享有稅負減免，提領時亦免稅</a:t>
            </a:r>
            <a:r>
              <a:rPr lang="zh-TW" altLang="zh-TW" dirty="0" smtClean="0"/>
              <a:t>，缺點</a:t>
            </a:r>
            <a:r>
              <a:rPr lang="zh-TW" altLang="zh-TW" dirty="0"/>
              <a:t>是這筆錢在年齡未達</a:t>
            </a:r>
            <a:r>
              <a:rPr lang="en-US" altLang="zh-TW" dirty="0"/>
              <a:t>55 </a:t>
            </a:r>
            <a:r>
              <a:rPr lang="zh-TW" altLang="zh-TW" dirty="0"/>
              <a:t>歲或</a:t>
            </a:r>
            <a:r>
              <a:rPr lang="en-US" altLang="zh-TW" dirty="0"/>
              <a:t>60 </a:t>
            </a:r>
            <a:r>
              <a:rPr lang="zh-TW" altLang="zh-TW" dirty="0"/>
              <a:t>歲前不得提</a:t>
            </a:r>
            <a:r>
              <a:rPr lang="zh-TW" altLang="zh-TW" dirty="0" smtClean="0"/>
              <a:t>領。</a:t>
            </a:r>
            <a:endParaRPr lang="en-US" altLang="zh-TW" dirty="0" smtClean="0"/>
          </a:p>
          <a:p>
            <a:pPr>
              <a:buFont typeface="Wingdings" pitchFamily="2" charset="2"/>
              <a:buChar char="l"/>
            </a:pPr>
            <a:endParaRPr lang="en-US" altLang="zh-TW" dirty="0" smtClean="0"/>
          </a:p>
          <a:p>
            <a:pPr>
              <a:buFont typeface="Wingdings" pitchFamily="2" charset="2"/>
              <a:buChar char="l"/>
            </a:pPr>
            <a:endParaRPr lang="en-US" altLang="zh-TW" dirty="0"/>
          </a:p>
          <a:p>
            <a:pPr>
              <a:buFont typeface="Wingdings" pitchFamily="2" charset="2"/>
              <a:buChar char="l"/>
            </a:pPr>
            <a:endParaRPr lang="en-US" altLang="zh-TW" dirty="0" smtClean="0"/>
          </a:p>
          <a:p>
            <a:pPr>
              <a:buFont typeface="Wingdings" pitchFamily="2" charset="2"/>
              <a:buChar char="l"/>
            </a:pPr>
            <a:endParaRPr lang="en-US" altLang="zh-TW" dirty="0"/>
          </a:p>
          <a:p>
            <a:pPr marL="0" indent="0">
              <a:buNone/>
            </a:pPr>
            <a:endParaRPr lang="en-US" altLang="zh-TW" dirty="0" smtClean="0"/>
          </a:p>
          <a:p>
            <a:pPr>
              <a:buFont typeface="Wingdings" pitchFamily="2" charset="2"/>
              <a:buChar char="l"/>
            </a:pPr>
            <a:endParaRPr lang="en-US" altLang="zh-TW" dirty="0"/>
          </a:p>
          <a:p>
            <a:pPr>
              <a:buFont typeface="Wingdings" pitchFamily="2" charset="2"/>
              <a:buChar char="l"/>
            </a:pPr>
            <a:endParaRPr lang="en-US" altLang="zh-TW" dirty="0" smtClean="0"/>
          </a:p>
          <a:p>
            <a:pPr>
              <a:buFont typeface="Wingdings" pitchFamily="2" charset="2"/>
              <a:buChar char="l"/>
            </a:pPr>
            <a:endParaRPr lang="en-US" altLang="zh-TW" dirty="0"/>
          </a:p>
          <a:p>
            <a:pPr>
              <a:buFont typeface="Wingdings" pitchFamily="2" charset="2"/>
              <a:buChar char="l"/>
            </a:pPr>
            <a:endParaRPr lang="en-US" altLang="zh-TW" dirty="0" smtClean="0"/>
          </a:p>
          <a:p>
            <a:pPr>
              <a:buFont typeface="Wingdings" pitchFamily="2" charset="2"/>
              <a:buChar char="l"/>
            </a:pPr>
            <a:endParaRPr lang="en-US" altLang="zh-TW" dirty="0"/>
          </a:p>
          <a:p>
            <a:pPr>
              <a:buFont typeface="Wingdings" pitchFamily="2" charset="2"/>
              <a:buChar char="l"/>
            </a:pPr>
            <a:endParaRPr lang="zh-TW" altLang="en-US" dirty="0"/>
          </a:p>
        </p:txBody>
      </p:sp>
    </p:spTree>
    <p:extLst>
      <p:ext uri="{BB962C8B-B14F-4D97-AF65-F5344CB8AC3E}">
        <p14:creationId xmlns:p14="http://schemas.microsoft.com/office/powerpoint/2010/main" xmlns="" val="1110204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提款</a:t>
            </a:r>
            <a:endParaRPr lang="zh-TW" altLang="en-US" dirty="0"/>
          </a:p>
        </p:txBody>
      </p:sp>
      <p:sp>
        <p:nvSpPr>
          <p:cNvPr id="3" name="內容版面配置區 2"/>
          <p:cNvSpPr>
            <a:spLocks noGrp="1"/>
          </p:cNvSpPr>
          <p:nvPr>
            <p:ph sz="quarter" idx="1"/>
          </p:nvPr>
        </p:nvSpPr>
        <p:spPr/>
        <p:txBody>
          <a:bodyPr>
            <a:normAutofit lnSpcReduction="10000"/>
          </a:bodyPr>
          <a:lstStyle/>
          <a:p>
            <a:r>
              <a:rPr lang="zh-TW" altLang="en-US" sz="3200" dirty="0"/>
              <a:t>澳洲政府對退休人士以年金方式提款不</a:t>
            </a:r>
            <a:r>
              <a:rPr lang="zh-TW" altLang="en-US" sz="3200" dirty="0" smtClean="0"/>
              <a:t>徵稅</a:t>
            </a:r>
            <a:r>
              <a:rPr lang="en-US" altLang="zh-TW" sz="3200" dirty="0" smtClean="0"/>
              <a:t>(60</a:t>
            </a:r>
            <a:r>
              <a:rPr lang="zh-TW" altLang="en-US" sz="3200" dirty="0" smtClean="0"/>
              <a:t>歲以上</a:t>
            </a:r>
            <a:r>
              <a:rPr lang="en-US" altLang="zh-TW" sz="3200" dirty="0" smtClean="0"/>
              <a:t>)</a:t>
            </a:r>
          </a:p>
          <a:p>
            <a:r>
              <a:rPr lang="zh-TW" altLang="en-US" sz="3200" dirty="0" smtClean="0"/>
              <a:t>若</a:t>
            </a:r>
            <a:r>
              <a:rPr lang="zh-TW" altLang="en-US" sz="3200" dirty="0"/>
              <a:t>退休人士</a:t>
            </a:r>
            <a:r>
              <a:rPr lang="zh-TW" altLang="en-US" sz="3200" dirty="0" smtClean="0"/>
              <a:t>以一次</a:t>
            </a:r>
            <a:r>
              <a:rPr lang="zh-TW" altLang="en-US" sz="3200" dirty="0"/>
              <a:t>提領方式提款，在「合理權益限制」以上的款額須納稅</a:t>
            </a:r>
            <a:r>
              <a:rPr lang="en-US" altLang="zh-TW" sz="3200" dirty="0"/>
              <a:t>30%</a:t>
            </a:r>
            <a:r>
              <a:rPr lang="zh-TW" altLang="en-US" sz="3200" dirty="0"/>
              <a:t>，而「合理</a:t>
            </a:r>
            <a:r>
              <a:rPr lang="zh-TW" altLang="en-US" sz="3200" dirty="0" smtClean="0"/>
              <a:t>權益限制</a:t>
            </a:r>
            <a:r>
              <a:rPr lang="zh-TW" altLang="en-US" sz="3200" dirty="0"/>
              <a:t>」以下的款額須納稅</a:t>
            </a:r>
            <a:r>
              <a:rPr lang="en-US" altLang="zh-TW" sz="3200" dirty="0"/>
              <a:t>15%</a:t>
            </a:r>
            <a:r>
              <a:rPr lang="zh-TW" altLang="en-US" sz="3200" dirty="0" smtClean="0"/>
              <a:t>。</a:t>
            </a:r>
            <a:endParaRPr lang="en-US" altLang="zh-TW" sz="3200" dirty="0" smtClean="0"/>
          </a:p>
          <a:p>
            <a:r>
              <a:rPr lang="zh-TW" altLang="en-US" sz="3200" dirty="0"/>
              <a:t>「合理權益限制」自</a:t>
            </a:r>
            <a:r>
              <a:rPr lang="en-US" altLang="zh-TW" sz="3200" dirty="0"/>
              <a:t>1994 </a:t>
            </a:r>
            <a:r>
              <a:rPr lang="zh-TW" altLang="en-US" sz="3200" dirty="0"/>
              <a:t>年引入澳洲退休金管理制度，這項限制是澳幣</a:t>
            </a:r>
            <a:r>
              <a:rPr lang="en-US" altLang="zh-TW" sz="3200" dirty="0" smtClean="0"/>
              <a:t>418,000</a:t>
            </a:r>
            <a:r>
              <a:rPr lang="zh-TW" altLang="en-US" sz="3200" dirty="0" smtClean="0"/>
              <a:t>元</a:t>
            </a:r>
            <a:r>
              <a:rPr lang="zh-TW" altLang="en-US" sz="3200" dirty="0"/>
              <a:t>的一次提領款額，或是澳幣</a:t>
            </a:r>
            <a:r>
              <a:rPr lang="en-US" altLang="zh-TW" sz="3200" dirty="0"/>
              <a:t>836,000 </a:t>
            </a:r>
            <a:r>
              <a:rPr lang="zh-TW" altLang="en-US" sz="3200" dirty="0"/>
              <a:t>元的一次僅提一半之權益</a:t>
            </a:r>
          </a:p>
        </p:txBody>
      </p:sp>
    </p:spTree>
    <p:extLst>
      <p:ext uri="{BB962C8B-B14F-4D97-AF65-F5344CB8AC3E}">
        <p14:creationId xmlns:p14="http://schemas.microsoft.com/office/powerpoint/2010/main" xmlns="" val="73311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smtClean="0"/>
              <a:t>退休金類型</a:t>
            </a:r>
            <a:endParaRPr lang="zh-TW" altLang="en-US" sz="4400" dirty="0"/>
          </a:p>
        </p:txBody>
      </p:sp>
      <p:sp>
        <p:nvSpPr>
          <p:cNvPr id="3" name="內容版面配置區 2"/>
          <p:cNvSpPr>
            <a:spLocks noGrp="1"/>
          </p:cNvSpPr>
          <p:nvPr>
            <p:ph sz="quarter" idx="1"/>
          </p:nvPr>
        </p:nvSpPr>
        <p:spPr/>
        <p:txBody>
          <a:bodyPr>
            <a:normAutofit/>
          </a:bodyPr>
          <a:lstStyle/>
          <a:p>
            <a:endParaRPr lang="en-US" altLang="zh-TW" dirty="0" smtClean="0"/>
          </a:p>
          <a:p>
            <a:r>
              <a:rPr lang="zh-TW" altLang="en-US" sz="3200" dirty="0" smtClean="0"/>
              <a:t>行業基金</a:t>
            </a:r>
            <a:r>
              <a:rPr lang="en-US" altLang="zh-TW" sz="3200" dirty="0" smtClean="0"/>
              <a:t>(industry fund)</a:t>
            </a:r>
          </a:p>
          <a:p>
            <a:r>
              <a:rPr lang="zh-TW" altLang="en-US" sz="3200" dirty="0"/>
              <a:t>零售基金</a:t>
            </a:r>
            <a:r>
              <a:rPr lang="en-US" altLang="zh-TW" sz="3200" dirty="0"/>
              <a:t>(retail fund</a:t>
            </a:r>
            <a:r>
              <a:rPr lang="en-US" altLang="zh-TW" sz="3200" dirty="0" smtClean="0"/>
              <a:t>)</a:t>
            </a:r>
          </a:p>
          <a:p>
            <a:r>
              <a:rPr lang="zh-TW" altLang="en-US" sz="3200" dirty="0" smtClean="0"/>
              <a:t>自行管理基金</a:t>
            </a:r>
            <a:r>
              <a:rPr lang="en-US" altLang="zh-TW" sz="3200" dirty="0"/>
              <a:t>(self-managed superannuation </a:t>
            </a:r>
            <a:r>
              <a:rPr lang="en-US" altLang="zh-TW" sz="3200" dirty="0" smtClean="0"/>
              <a:t>fund)</a:t>
            </a:r>
          </a:p>
          <a:p>
            <a:r>
              <a:rPr lang="zh-TW" altLang="en-US" sz="3200" dirty="0"/>
              <a:t>小型基金</a:t>
            </a:r>
            <a:r>
              <a:rPr lang="en-US" altLang="zh-TW" sz="3200" dirty="0"/>
              <a:t>(small APRA fund</a:t>
            </a:r>
            <a:r>
              <a:rPr lang="en-US" altLang="zh-TW" sz="3200" dirty="0" smtClean="0"/>
              <a:t>)</a:t>
            </a:r>
          </a:p>
          <a:p>
            <a:r>
              <a:rPr lang="zh-TW" altLang="en-US" sz="3200" dirty="0"/>
              <a:t>企業基金</a:t>
            </a:r>
            <a:r>
              <a:rPr lang="en-US" altLang="zh-TW" sz="3200" dirty="0"/>
              <a:t>(corporate fund</a:t>
            </a:r>
            <a:r>
              <a:rPr lang="en-US" altLang="zh-TW" sz="3200" dirty="0" smtClean="0"/>
              <a:t>)</a:t>
            </a:r>
          </a:p>
          <a:p>
            <a:r>
              <a:rPr lang="zh-TW" altLang="en-US" sz="3200" dirty="0" smtClean="0"/>
              <a:t>退休</a:t>
            </a:r>
            <a:r>
              <a:rPr lang="zh-TW" altLang="en-US" sz="3200" dirty="0"/>
              <a:t>儲蓄帳戶</a:t>
            </a:r>
            <a:r>
              <a:rPr lang="en-US" altLang="zh-TW" sz="3200" dirty="0"/>
              <a:t>(retirement saving account)</a:t>
            </a:r>
            <a:endParaRPr lang="zh-TW" altLang="en-US" sz="3200" dirty="0"/>
          </a:p>
        </p:txBody>
      </p:sp>
    </p:spTree>
    <p:extLst>
      <p:ext uri="{BB962C8B-B14F-4D97-AF65-F5344CB8AC3E}">
        <p14:creationId xmlns:p14="http://schemas.microsoft.com/office/powerpoint/2010/main" xmlns="" val="800526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a:latin typeface="標楷體" pitchFamily="65" charset="-120"/>
                <a:ea typeface="標楷體" pitchFamily="65" charset="-120"/>
              </a:rPr>
              <a:t>日本退休年金之介紹</a:t>
            </a:r>
            <a:endParaRPr lang="zh-TW" altLang="en-US" sz="4000" dirty="0">
              <a:latin typeface="標楷體" pitchFamily="65" charset="-120"/>
              <a:ea typeface="標楷體" pitchFamily="65" charset="-120"/>
            </a:endParaRPr>
          </a:p>
        </p:txBody>
      </p:sp>
      <p:sp>
        <p:nvSpPr>
          <p:cNvPr id="3" name="內容版面配置區 2"/>
          <p:cNvSpPr>
            <a:spLocks noGrp="1"/>
          </p:cNvSpPr>
          <p:nvPr>
            <p:ph sz="quarter" idx="1"/>
          </p:nvPr>
        </p:nvSpPr>
        <p:spPr/>
        <p:txBody>
          <a:bodyPr/>
          <a:lstStyle/>
          <a:p>
            <a:pPr marL="0" lvl="0" indent="0">
              <a:lnSpc>
                <a:spcPct val="150000"/>
              </a:lnSpc>
              <a:buClr>
                <a:srgbClr val="D16349"/>
              </a:buClr>
              <a:buNone/>
            </a:pPr>
            <a:r>
              <a:rPr lang="zh-TW" altLang="en-US" sz="2800" dirty="0">
                <a:solidFill>
                  <a:prstClr val="black"/>
                </a:solidFill>
                <a:latin typeface="標楷體" pitchFamily="65" charset="-120"/>
                <a:ea typeface="標楷體" pitchFamily="65" charset="-120"/>
              </a:rPr>
              <a:t>目錄：</a:t>
            </a:r>
            <a:endParaRPr lang="en-US" altLang="zh-TW" sz="2800" dirty="0">
              <a:solidFill>
                <a:prstClr val="black"/>
              </a:solidFill>
              <a:latin typeface="標楷體" pitchFamily="65" charset="-120"/>
              <a:ea typeface="標楷體" pitchFamily="65" charset="-120"/>
            </a:endParaRPr>
          </a:p>
          <a:p>
            <a:pPr lvl="0">
              <a:lnSpc>
                <a:spcPct val="150000"/>
              </a:lnSpc>
              <a:buClr>
                <a:srgbClr val="D16349"/>
              </a:buClr>
            </a:pPr>
            <a:r>
              <a:rPr lang="zh-TW" altLang="en-US" sz="2800" dirty="0">
                <a:solidFill>
                  <a:prstClr val="black"/>
                </a:solidFill>
                <a:latin typeface="標楷體" pitchFamily="65" charset="-120"/>
                <a:ea typeface="標楷體" pitchFamily="65" charset="-120"/>
              </a:rPr>
              <a:t>一、退休年金類型的介紹</a:t>
            </a:r>
            <a:endParaRPr lang="en-US" altLang="zh-TW" sz="2800" dirty="0">
              <a:solidFill>
                <a:prstClr val="black"/>
              </a:solidFill>
              <a:latin typeface="標楷體" pitchFamily="65" charset="-120"/>
              <a:ea typeface="標楷體" pitchFamily="65" charset="-120"/>
            </a:endParaRPr>
          </a:p>
          <a:p>
            <a:pPr lvl="0">
              <a:lnSpc>
                <a:spcPct val="150000"/>
              </a:lnSpc>
              <a:buClr>
                <a:srgbClr val="D16349"/>
              </a:buClr>
            </a:pPr>
            <a:r>
              <a:rPr lang="zh-TW" altLang="en-US" sz="2800" dirty="0">
                <a:solidFill>
                  <a:prstClr val="black"/>
                </a:solidFill>
                <a:latin typeface="標楷體" pitchFamily="65" charset="-120"/>
                <a:ea typeface="標楷體" pitchFamily="65" charset="-120"/>
              </a:rPr>
              <a:t>二、企業年金之確定提撥制與確定給付制</a:t>
            </a:r>
            <a:endParaRPr lang="en-US" altLang="zh-TW" sz="2800" dirty="0">
              <a:solidFill>
                <a:prstClr val="black"/>
              </a:solidFill>
              <a:latin typeface="標楷體" pitchFamily="65" charset="-120"/>
              <a:ea typeface="標楷體" pitchFamily="65" charset="-120"/>
            </a:endParaRPr>
          </a:p>
          <a:p>
            <a:pPr lvl="0">
              <a:lnSpc>
                <a:spcPct val="150000"/>
              </a:lnSpc>
              <a:buClr>
                <a:srgbClr val="D16349"/>
              </a:buClr>
            </a:pPr>
            <a:r>
              <a:rPr lang="zh-TW" altLang="en-US" sz="2800" dirty="0">
                <a:solidFill>
                  <a:prstClr val="black"/>
                </a:solidFill>
                <a:latin typeface="標楷體" pitchFamily="65" charset="-120"/>
                <a:ea typeface="標楷體" pitchFamily="65" charset="-120"/>
              </a:rPr>
              <a:t>三、發展現況與改革重點</a:t>
            </a:r>
            <a:endParaRPr lang="en-US" altLang="zh-TW" sz="2800" dirty="0">
              <a:solidFill>
                <a:prstClr val="black"/>
              </a:solidFill>
              <a:latin typeface="標楷體" pitchFamily="65" charset="-120"/>
              <a:ea typeface="標楷體" pitchFamily="65" charset="-120"/>
            </a:endParaRPr>
          </a:p>
          <a:p>
            <a:pPr lvl="0">
              <a:lnSpc>
                <a:spcPct val="150000"/>
              </a:lnSpc>
              <a:buClr>
                <a:srgbClr val="D16349"/>
              </a:buClr>
            </a:pPr>
            <a:r>
              <a:rPr lang="zh-TW" altLang="en-US" sz="2800" dirty="0">
                <a:solidFill>
                  <a:prstClr val="black"/>
                </a:solidFill>
                <a:latin typeface="標楷體" pitchFamily="65" charset="-120"/>
                <a:ea typeface="標楷體" pitchFamily="65" charset="-120"/>
              </a:rPr>
              <a:t>四、值得參考之處</a:t>
            </a:r>
            <a:endParaRPr lang="en-US" altLang="zh-TW" sz="2800" dirty="0">
              <a:solidFill>
                <a:prstClr val="black"/>
              </a:solidFill>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xmlns="" val="3894933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301752" y="228600"/>
            <a:ext cx="8534400" cy="758952"/>
          </a:xfrm>
        </p:spPr>
        <p:txBody>
          <a:bodyPr>
            <a:noAutofit/>
          </a:bodyPr>
          <a:lstStyle/>
          <a:p>
            <a:r>
              <a:rPr lang="zh-TW" altLang="en-US" sz="4400" dirty="0">
                <a:latin typeface="標楷體" pitchFamily="65" charset="-120"/>
                <a:ea typeface="標楷體" pitchFamily="65" charset="-120"/>
              </a:rPr>
              <a:t>一、</a:t>
            </a:r>
            <a:r>
              <a:rPr lang="zh-TW" altLang="en-US" sz="4400" dirty="0" smtClean="0">
                <a:latin typeface="標楷體" pitchFamily="65" charset="-120"/>
                <a:ea typeface="標楷體" pitchFamily="65" charset="-120"/>
              </a:rPr>
              <a:t>退休年金類型之介紹</a:t>
            </a:r>
            <a:endParaRPr lang="zh-TW" altLang="en-US" sz="4400" dirty="0">
              <a:latin typeface="標楷體" pitchFamily="65" charset="-120"/>
              <a:ea typeface="標楷體" pitchFamily="65" charset="-120"/>
            </a:endParaRPr>
          </a:p>
        </p:txBody>
      </p:sp>
      <p:sp>
        <p:nvSpPr>
          <p:cNvPr id="5" name="內容版面配置區 2"/>
          <p:cNvSpPr>
            <a:spLocks noGrp="1"/>
          </p:cNvSpPr>
          <p:nvPr>
            <p:ph sz="quarter" idx="1"/>
          </p:nvPr>
        </p:nvSpPr>
        <p:spPr/>
        <p:txBody>
          <a:bodyPr>
            <a:normAutofit/>
          </a:bodyPr>
          <a:lstStyle/>
          <a:p>
            <a:pPr>
              <a:lnSpc>
                <a:spcPct val="150000"/>
              </a:lnSpc>
            </a:pPr>
            <a:r>
              <a:rPr lang="zh-TW" altLang="en-US" sz="2800" dirty="0" smtClean="0"/>
              <a:t>日本退休年金之類型分成以下三層，也有人把它稱為</a:t>
            </a:r>
            <a:r>
              <a:rPr lang="zh-TW" altLang="en-US" sz="2800" dirty="0" smtClean="0">
                <a:latin typeface="細明體"/>
                <a:ea typeface="細明體"/>
              </a:rPr>
              <a:t>「</a:t>
            </a:r>
            <a:r>
              <a:rPr lang="zh-TW" altLang="en-US" sz="2800" dirty="0"/>
              <a:t>三頭</a:t>
            </a:r>
            <a:r>
              <a:rPr lang="zh-TW" altLang="en-US" sz="2800" dirty="0" smtClean="0"/>
              <a:t>馬車</a:t>
            </a:r>
            <a:r>
              <a:rPr lang="zh-TW" altLang="en-US" sz="2800" dirty="0" smtClean="0">
                <a:latin typeface="新細明體"/>
                <a:ea typeface="新細明體"/>
              </a:rPr>
              <a:t>」。</a:t>
            </a:r>
            <a:endParaRPr lang="en-US" altLang="zh-TW" sz="2800" dirty="0" smtClean="0">
              <a:latin typeface="新細明體"/>
              <a:ea typeface="新細明體"/>
            </a:endParaRPr>
          </a:p>
          <a:p>
            <a:pPr>
              <a:lnSpc>
                <a:spcPct val="150000"/>
              </a:lnSpc>
            </a:pPr>
            <a:r>
              <a:rPr lang="zh-TW" altLang="en-US" sz="2800" dirty="0">
                <a:latin typeface="新細明體"/>
                <a:ea typeface="新細明體"/>
              </a:rPr>
              <a:t>第</a:t>
            </a:r>
            <a:r>
              <a:rPr lang="zh-TW" altLang="en-US" sz="2800" dirty="0" smtClean="0">
                <a:latin typeface="新細明體"/>
                <a:ea typeface="新細明體"/>
              </a:rPr>
              <a:t>一層：國民年金</a:t>
            </a:r>
            <a:r>
              <a:rPr lang="en-US" altLang="zh-TW" sz="2800" dirty="0" smtClean="0">
                <a:latin typeface="新細明體"/>
                <a:ea typeface="新細明體"/>
              </a:rPr>
              <a:t>(</a:t>
            </a:r>
            <a:r>
              <a:rPr lang="zh-TW" altLang="en-US" sz="2800" dirty="0" smtClean="0">
                <a:latin typeface="新細明體"/>
                <a:ea typeface="新細明體"/>
              </a:rPr>
              <a:t>確定給付制</a:t>
            </a:r>
            <a:r>
              <a:rPr lang="en-US" altLang="zh-TW" sz="2800" dirty="0" smtClean="0">
                <a:latin typeface="新細明體"/>
                <a:ea typeface="新細明體"/>
              </a:rPr>
              <a:t>)</a:t>
            </a:r>
          </a:p>
          <a:p>
            <a:pPr>
              <a:lnSpc>
                <a:spcPct val="150000"/>
              </a:lnSpc>
            </a:pPr>
            <a:r>
              <a:rPr lang="zh-TW" altLang="en-US" sz="2800" dirty="0">
                <a:latin typeface="新細明體"/>
                <a:ea typeface="新細明體"/>
              </a:rPr>
              <a:t>第</a:t>
            </a:r>
            <a:r>
              <a:rPr lang="zh-TW" altLang="en-US" sz="2800" dirty="0" smtClean="0">
                <a:latin typeface="新細明體"/>
                <a:ea typeface="新細明體"/>
              </a:rPr>
              <a:t>二層：</a:t>
            </a:r>
            <a:r>
              <a:rPr lang="zh-TW" altLang="en-US" sz="2800" dirty="0">
                <a:latin typeface="新細明體"/>
                <a:ea typeface="新細明體"/>
              </a:rPr>
              <a:t>厚生</a:t>
            </a:r>
            <a:r>
              <a:rPr lang="zh-TW" altLang="en-US" sz="2800" dirty="0" smtClean="0">
                <a:latin typeface="新細明體"/>
                <a:ea typeface="新細明體"/>
              </a:rPr>
              <a:t>年金</a:t>
            </a:r>
            <a:r>
              <a:rPr lang="en-US" altLang="zh-TW" sz="2800" dirty="0" smtClean="0">
                <a:latin typeface="新細明體"/>
                <a:ea typeface="新細明體"/>
              </a:rPr>
              <a:t>(</a:t>
            </a:r>
            <a:r>
              <a:rPr lang="zh-TW" altLang="en-US" sz="2800" dirty="0" smtClean="0">
                <a:latin typeface="新細明體"/>
                <a:ea typeface="新細明體"/>
              </a:rPr>
              <a:t>確定給付制</a:t>
            </a:r>
            <a:r>
              <a:rPr lang="en-US" altLang="zh-TW" sz="2800" dirty="0" smtClean="0">
                <a:latin typeface="新細明體"/>
                <a:ea typeface="新細明體"/>
              </a:rPr>
              <a:t>)</a:t>
            </a:r>
          </a:p>
          <a:p>
            <a:pPr>
              <a:lnSpc>
                <a:spcPct val="150000"/>
              </a:lnSpc>
            </a:pPr>
            <a:r>
              <a:rPr lang="zh-TW" altLang="en-US" sz="2800" dirty="0">
                <a:latin typeface="新細明體"/>
                <a:ea typeface="新細明體"/>
              </a:rPr>
              <a:t>第</a:t>
            </a:r>
            <a:r>
              <a:rPr lang="zh-TW" altLang="en-US" sz="2800" dirty="0" smtClean="0">
                <a:latin typeface="新細明體"/>
                <a:ea typeface="新細明體"/>
              </a:rPr>
              <a:t>三層：企業年金</a:t>
            </a:r>
            <a:r>
              <a:rPr lang="en-US" altLang="zh-TW" sz="2800" dirty="0" smtClean="0">
                <a:latin typeface="新細明體"/>
                <a:ea typeface="新細明體"/>
              </a:rPr>
              <a:t>(</a:t>
            </a:r>
            <a:r>
              <a:rPr lang="zh-TW" altLang="en-US" sz="2800" dirty="0" smtClean="0">
                <a:latin typeface="新細明體"/>
                <a:ea typeface="新細明體"/>
              </a:rPr>
              <a:t>確定給付和確定提撥制</a:t>
            </a:r>
            <a:r>
              <a:rPr lang="en-US" altLang="zh-TW" sz="2800" dirty="0" smtClean="0">
                <a:latin typeface="新細明體"/>
                <a:ea typeface="新細明體"/>
              </a:rPr>
              <a:t>)</a:t>
            </a:r>
            <a:endParaRPr lang="en-US" altLang="zh-TW" sz="2800" dirty="0" smtClean="0"/>
          </a:p>
        </p:txBody>
      </p:sp>
    </p:spTree>
    <p:extLst>
      <p:ext uri="{BB962C8B-B14F-4D97-AF65-F5344CB8AC3E}">
        <p14:creationId xmlns:p14="http://schemas.microsoft.com/office/powerpoint/2010/main" xmlns="" val="1417750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Picture 3"/>
          <p:cNvPicPr>
            <a:picLocks noGrp="1" noChangeAspect="1" noChangeArrowheads="1"/>
          </p:cNvPicPr>
          <p:nvPr>
            <p:ph sz="quarter"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7003" y="332656"/>
            <a:ext cx="8976997" cy="61206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01070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301752" y="228600"/>
            <a:ext cx="8534400" cy="758952"/>
          </a:xfrm>
          <a:prstGeom prst="rect">
            <a:avLst/>
          </a:prstGeom>
        </p:spPr>
        <p:txBody>
          <a:bodyPr vert="horz" anchor="b">
            <a:normAutofit fontScale="975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zh-TW" altLang="en-US" sz="4400" smtClean="0">
                <a:latin typeface="標楷體" pitchFamily="65" charset="-120"/>
                <a:ea typeface="標楷體" pitchFamily="65" charset="-120"/>
              </a:rPr>
              <a:t>國民年金</a:t>
            </a:r>
            <a:r>
              <a:rPr lang="en-US" altLang="zh-TW" sz="3600" smtClean="0">
                <a:latin typeface="標楷體" pitchFamily="65" charset="-120"/>
                <a:ea typeface="標楷體" pitchFamily="65" charset="-120"/>
              </a:rPr>
              <a:t>(Nation Basic Pension)</a:t>
            </a:r>
            <a:endParaRPr lang="zh-TW" altLang="en-US" sz="2800" dirty="0">
              <a:latin typeface="標楷體" pitchFamily="65" charset="-120"/>
              <a:ea typeface="標楷體" pitchFamily="65" charset="-120"/>
            </a:endParaRPr>
          </a:p>
        </p:txBody>
      </p:sp>
      <p:sp>
        <p:nvSpPr>
          <p:cNvPr id="5" name="內容版面配置區 2"/>
          <p:cNvSpPr txBox="1">
            <a:spLocks/>
          </p:cNvSpPr>
          <p:nvPr/>
        </p:nvSpPr>
        <p:spPr>
          <a:xfrm>
            <a:off x="467544" y="1628800"/>
            <a:ext cx="8363272" cy="4824536"/>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lnSpc>
                <a:spcPct val="120000"/>
              </a:lnSpc>
              <a:buFont typeface="Wingdings" pitchFamily="2" charset="2"/>
              <a:buChar char="Ø"/>
            </a:pPr>
            <a:r>
              <a:rPr lang="zh-TW" altLang="en-US" b="1" dirty="0" smtClean="0"/>
              <a:t>對象設定：</a:t>
            </a:r>
            <a:r>
              <a:rPr lang="en-US" altLang="zh-TW" dirty="0" smtClean="0"/>
              <a:t>20</a:t>
            </a:r>
            <a:r>
              <a:rPr lang="zh-TW" altLang="en-US" dirty="0" smtClean="0"/>
              <a:t>至</a:t>
            </a:r>
            <a:r>
              <a:rPr lang="en-US" altLang="zh-TW" dirty="0" smtClean="0"/>
              <a:t>60</a:t>
            </a:r>
            <a:r>
              <a:rPr lang="zh-TW" altLang="en-US" dirty="0" smtClean="0"/>
              <a:t>歲的國民，被保險人分成三類。</a:t>
            </a:r>
            <a:endParaRPr lang="en-US" altLang="zh-TW" dirty="0" smtClean="0"/>
          </a:p>
          <a:p>
            <a:pPr>
              <a:lnSpc>
                <a:spcPct val="120000"/>
              </a:lnSpc>
              <a:buFont typeface="Wingdings" pitchFamily="2" charset="2"/>
              <a:buChar char="Ø"/>
            </a:pPr>
            <a:r>
              <a:rPr lang="zh-TW" altLang="en-US" b="1" dirty="0" smtClean="0"/>
              <a:t>經營主體：</a:t>
            </a:r>
            <a:r>
              <a:rPr lang="zh-TW" altLang="en-US" dirty="0" smtClean="0"/>
              <a:t>政府主管國民年金業務並當保險人。</a:t>
            </a:r>
            <a:endParaRPr lang="en-US" altLang="zh-TW" dirty="0" smtClean="0"/>
          </a:p>
          <a:p>
            <a:pPr>
              <a:lnSpc>
                <a:spcPct val="120000"/>
              </a:lnSpc>
              <a:buFont typeface="Wingdings" pitchFamily="2" charset="2"/>
              <a:buChar char="Ø"/>
            </a:pPr>
            <a:r>
              <a:rPr lang="zh-TW" altLang="en-US" b="1" dirty="0" smtClean="0"/>
              <a:t>保險費：</a:t>
            </a:r>
            <a:r>
              <a:rPr lang="zh-TW" altLang="en-US" dirty="0" smtClean="0"/>
              <a:t>保險費的繳交方式 </a:t>
            </a:r>
            <a:r>
              <a:rPr lang="en-US" altLang="zh-TW" dirty="0" smtClean="0"/>
              <a:t>(</a:t>
            </a:r>
            <a:r>
              <a:rPr lang="zh-TW" altLang="en-US" dirty="0" smtClean="0"/>
              <a:t>如下頁的圖</a:t>
            </a:r>
            <a:r>
              <a:rPr lang="en-US" altLang="zh-TW" dirty="0" smtClean="0"/>
              <a:t>)</a:t>
            </a:r>
            <a:r>
              <a:rPr lang="zh-TW" altLang="en-US" dirty="0" smtClean="0"/>
              <a:t>。</a:t>
            </a:r>
            <a:endParaRPr lang="en-US" altLang="zh-TW" dirty="0" smtClean="0"/>
          </a:p>
          <a:p>
            <a:pPr>
              <a:lnSpc>
                <a:spcPct val="120000"/>
              </a:lnSpc>
              <a:buFont typeface="Wingdings" pitchFamily="2" charset="2"/>
              <a:buChar char="Ø"/>
            </a:pPr>
            <a:r>
              <a:rPr lang="zh-TW" altLang="en-US" b="1" dirty="0" smtClean="0"/>
              <a:t>老年年金給付方式：</a:t>
            </a:r>
            <a:endParaRPr lang="en-US" altLang="zh-TW" b="1" dirty="0" smtClean="0"/>
          </a:p>
          <a:p>
            <a:pPr marL="0" indent="0">
              <a:lnSpc>
                <a:spcPct val="120000"/>
              </a:lnSpc>
              <a:buFont typeface="Wingdings 2"/>
              <a:buNone/>
            </a:pPr>
            <a:r>
              <a:rPr lang="zh-TW" altLang="en-US" dirty="0" smtClean="0"/>
              <a:t>    隨收隨付制，但是有三分之一的給付費用是由政府</a:t>
            </a:r>
            <a:endParaRPr lang="en-US" altLang="zh-TW" dirty="0" smtClean="0"/>
          </a:p>
          <a:p>
            <a:pPr marL="0" indent="0">
              <a:lnSpc>
                <a:spcPct val="120000"/>
              </a:lnSpc>
              <a:buFont typeface="Wingdings 2"/>
              <a:buNone/>
            </a:pPr>
            <a:r>
              <a:rPr lang="zh-TW" altLang="en-US" dirty="0" smtClean="0"/>
              <a:t>    所補助，另外行政費用由政府負擔，給付方式採取</a:t>
            </a:r>
            <a:endParaRPr lang="en-US" altLang="zh-TW" dirty="0" smtClean="0"/>
          </a:p>
          <a:p>
            <a:pPr marL="0" indent="0">
              <a:lnSpc>
                <a:spcPct val="120000"/>
              </a:lnSpc>
              <a:buFont typeface="Wingdings 2"/>
              <a:buNone/>
            </a:pPr>
            <a:r>
              <a:rPr lang="zh-TW" altLang="en-US" dirty="0" smtClean="0"/>
              <a:t>    定額給付。</a:t>
            </a:r>
            <a:endParaRPr lang="en-US" altLang="zh-TW" dirty="0" smtClean="0"/>
          </a:p>
          <a:p>
            <a:endParaRPr lang="en-US" altLang="zh-TW" dirty="0" smtClean="0"/>
          </a:p>
        </p:txBody>
      </p:sp>
    </p:spTree>
    <p:extLst>
      <p:ext uri="{BB962C8B-B14F-4D97-AF65-F5344CB8AC3E}">
        <p14:creationId xmlns:p14="http://schemas.microsoft.com/office/powerpoint/2010/main" xmlns="" val="669348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3435" y="548680"/>
            <a:ext cx="9000565" cy="55446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62659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320598" y="332656"/>
            <a:ext cx="8534400" cy="758952"/>
          </a:xfrm>
          <a:prstGeom prst="rect">
            <a:avLst/>
          </a:prstGeom>
        </p:spPr>
        <p:txBody>
          <a:bodyPr vert="horz" anchor="b">
            <a:normAutofit fontScale="9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zh-TW" altLang="en-US" sz="4400" dirty="0" smtClean="0">
                <a:latin typeface="標楷體" pitchFamily="65" charset="-120"/>
                <a:ea typeface="標楷體" pitchFamily="65" charset="-120"/>
              </a:rPr>
              <a:t>厚生年金</a:t>
            </a:r>
            <a:r>
              <a:rPr lang="en-US" altLang="zh-TW" sz="3600" dirty="0" smtClean="0">
                <a:latin typeface="標楷體" pitchFamily="65" charset="-120"/>
                <a:ea typeface="標楷體" pitchFamily="65" charset="-120"/>
              </a:rPr>
              <a:t>(Employee’s Pension Insurance)</a:t>
            </a:r>
            <a:endParaRPr lang="zh-TW" altLang="en-US" sz="2400" dirty="0">
              <a:latin typeface="標楷體" pitchFamily="65" charset="-120"/>
              <a:ea typeface="標楷體" pitchFamily="65" charset="-120"/>
            </a:endParaRPr>
          </a:p>
        </p:txBody>
      </p:sp>
      <p:sp>
        <p:nvSpPr>
          <p:cNvPr id="5" name="內容版面配置區 2"/>
          <p:cNvSpPr txBox="1">
            <a:spLocks/>
          </p:cNvSpPr>
          <p:nvPr/>
        </p:nvSpPr>
        <p:spPr>
          <a:xfrm>
            <a:off x="457200" y="1556792"/>
            <a:ext cx="8229600" cy="4600168"/>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lnSpc>
                <a:spcPct val="150000"/>
              </a:lnSpc>
              <a:buFont typeface="Wingdings" pitchFamily="2" charset="2"/>
              <a:buChar char="Ø"/>
            </a:pPr>
            <a:r>
              <a:rPr lang="zh-TW" altLang="en-US" sz="2400" b="1" dirty="0" smtClean="0"/>
              <a:t>對象設定：</a:t>
            </a:r>
            <a:r>
              <a:rPr lang="zh-TW" altLang="en-US" sz="2400" dirty="0" smtClean="0"/>
              <a:t>受雇於</a:t>
            </a:r>
            <a:r>
              <a:rPr lang="en-US" altLang="zh-TW" sz="2400" dirty="0" smtClean="0"/>
              <a:t>5</a:t>
            </a:r>
            <a:r>
              <a:rPr lang="zh-TW" altLang="en-US" sz="2400" dirty="0" smtClean="0"/>
              <a:t>人以上私人企業之所屬員工，年齡在</a:t>
            </a:r>
            <a:r>
              <a:rPr lang="en-US" altLang="zh-TW" sz="2400" dirty="0" smtClean="0"/>
              <a:t>70</a:t>
            </a:r>
            <a:r>
              <a:rPr lang="zh-TW" altLang="en-US" sz="2400" dirty="0" smtClean="0"/>
              <a:t>歲以下， 不分國籍、性別、收入均為強制投保對象。</a:t>
            </a:r>
            <a:endParaRPr lang="en-US" altLang="zh-TW" sz="2400" dirty="0" smtClean="0"/>
          </a:p>
          <a:p>
            <a:pPr>
              <a:lnSpc>
                <a:spcPct val="150000"/>
              </a:lnSpc>
              <a:buFont typeface="Wingdings" pitchFamily="2" charset="2"/>
              <a:buChar char="Ø"/>
            </a:pPr>
            <a:r>
              <a:rPr lang="zh-TW" altLang="en-US" sz="2400" b="1" dirty="0" smtClean="0"/>
              <a:t>經營主體：</a:t>
            </a:r>
            <a:r>
              <a:rPr lang="zh-TW" altLang="en-US" sz="2400" dirty="0" smtClean="0"/>
              <a:t>由企業代理運用國家舉辦的厚生年金的資金的老年給付部分。</a:t>
            </a:r>
            <a:endParaRPr lang="en-US" altLang="zh-TW" sz="2400" dirty="0" smtClean="0"/>
          </a:p>
          <a:p>
            <a:pPr>
              <a:lnSpc>
                <a:spcPct val="150000"/>
              </a:lnSpc>
              <a:buFont typeface="Wingdings" pitchFamily="2" charset="2"/>
              <a:buChar char="Ø"/>
            </a:pPr>
            <a:r>
              <a:rPr lang="zh-TW" altLang="en-US" sz="2400" b="1" dirty="0" smtClean="0"/>
              <a:t>保險費：</a:t>
            </a:r>
            <a:r>
              <a:rPr lang="zh-TW" altLang="en-US" sz="2400" dirty="0" smtClean="0"/>
              <a:t>由勞資雙方平均分攤，如上頁的圖</a:t>
            </a:r>
            <a:r>
              <a:rPr lang="en-US" altLang="zh-TW" sz="2400" dirty="0" smtClean="0"/>
              <a:t>(</a:t>
            </a:r>
            <a:r>
              <a:rPr lang="zh-TW" altLang="en-US" sz="2400" dirty="0" smtClean="0"/>
              <a:t>第二類被保 險人</a:t>
            </a:r>
            <a:r>
              <a:rPr lang="en-US" altLang="zh-TW" sz="2400" dirty="0" smtClean="0"/>
              <a:t>)</a:t>
            </a:r>
            <a:r>
              <a:rPr lang="zh-TW" altLang="en-US" sz="2400" dirty="0" smtClean="0"/>
              <a:t>。</a:t>
            </a:r>
            <a:endParaRPr lang="en-US" altLang="zh-TW" sz="2400" dirty="0" smtClean="0"/>
          </a:p>
          <a:p>
            <a:pPr>
              <a:lnSpc>
                <a:spcPct val="150000"/>
              </a:lnSpc>
              <a:buFont typeface="Wingdings" pitchFamily="2" charset="2"/>
              <a:buChar char="Ø"/>
            </a:pPr>
            <a:r>
              <a:rPr lang="zh-TW" altLang="en-US" sz="2400" b="1" dirty="0" smtClean="0"/>
              <a:t>老年年金給付方式：</a:t>
            </a:r>
            <a:r>
              <a:rPr lang="zh-TW" altLang="en-US" sz="2400" dirty="0" smtClean="0"/>
              <a:t>分成基礎部分和加算部分。</a:t>
            </a:r>
            <a:endParaRPr lang="en-US" altLang="zh-TW" sz="2400" dirty="0"/>
          </a:p>
        </p:txBody>
      </p:sp>
    </p:spTree>
    <p:extLst>
      <p:ext uri="{BB962C8B-B14F-4D97-AF65-F5344CB8AC3E}">
        <p14:creationId xmlns:p14="http://schemas.microsoft.com/office/powerpoint/2010/main" xmlns="" val="124916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a:latin typeface="+mj-ea"/>
              </a:rPr>
              <a:t>澳洲退休金制度</a:t>
            </a:r>
            <a:endParaRPr lang="zh-TW" altLang="en-US" dirty="0"/>
          </a:p>
        </p:txBody>
      </p:sp>
      <p:sp>
        <p:nvSpPr>
          <p:cNvPr id="3" name="內容版面配置區 2"/>
          <p:cNvSpPr>
            <a:spLocks noGrp="1"/>
          </p:cNvSpPr>
          <p:nvPr>
            <p:ph sz="quarter" idx="1"/>
          </p:nvPr>
        </p:nvSpPr>
        <p:spPr/>
        <p:txBody>
          <a:bodyPr>
            <a:normAutofit/>
          </a:bodyPr>
          <a:lstStyle/>
          <a:p>
            <a:pPr marL="742950" indent="-742950">
              <a:buFont typeface="+mj-ea"/>
              <a:buAutoNum type="ea1ChtPeriod"/>
            </a:pPr>
            <a:r>
              <a:rPr lang="en-US" altLang="zh-TW" sz="4000" dirty="0" smtClean="0"/>
              <a:t>Age pension (</a:t>
            </a:r>
            <a:r>
              <a:rPr lang="zh-TW" altLang="en-US" sz="4000" dirty="0" smtClean="0"/>
              <a:t>養老金</a:t>
            </a:r>
            <a:r>
              <a:rPr lang="en-US" altLang="zh-TW" sz="4000" dirty="0" smtClean="0"/>
              <a:t>)</a:t>
            </a:r>
          </a:p>
          <a:p>
            <a:pPr marL="742950" indent="-742950">
              <a:buFont typeface="+mj-ea"/>
              <a:buAutoNum type="ea1ChtPeriod"/>
            </a:pPr>
            <a:endParaRPr lang="en-US" altLang="zh-TW" sz="4000" dirty="0" smtClean="0"/>
          </a:p>
          <a:p>
            <a:pPr marL="742950" indent="-742950">
              <a:buFont typeface="+mj-ea"/>
              <a:buAutoNum type="ea1ChtPeriod"/>
            </a:pPr>
            <a:r>
              <a:rPr lang="en-US" altLang="zh-TW" sz="4000" dirty="0" smtClean="0"/>
              <a:t>Superannuation(</a:t>
            </a:r>
            <a:r>
              <a:rPr lang="zh-TW" altLang="en-US" sz="4000" dirty="0" smtClean="0"/>
              <a:t>超年金</a:t>
            </a:r>
            <a:r>
              <a:rPr lang="en-US" altLang="zh-TW" sz="4000" dirty="0" smtClean="0"/>
              <a:t>)</a:t>
            </a:r>
          </a:p>
          <a:p>
            <a:pPr marL="742950" indent="-742950">
              <a:buFont typeface="+mj-ea"/>
              <a:buAutoNum type="ea1ChtPeriod"/>
            </a:pPr>
            <a:endParaRPr lang="en-US" altLang="zh-TW" sz="4000" dirty="0" smtClean="0"/>
          </a:p>
          <a:p>
            <a:pPr marL="742950" indent="-742950">
              <a:buFont typeface="+mj-ea"/>
              <a:buAutoNum type="ea1ChtPeriod"/>
            </a:pPr>
            <a:r>
              <a:rPr lang="zh-TW" altLang="en-US" sz="4000" dirty="0"/>
              <a:t> </a:t>
            </a:r>
            <a:r>
              <a:rPr lang="zh-TW" altLang="en-US" sz="4000" dirty="0" smtClean="0"/>
              <a:t>個人</a:t>
            </a:r>
            <a:r>
              <a:rPr lang="zh-TW" altLang="en-US" sz="4000" dirty="0"/>
              <a:t>儲蓄</a:t>
            </a:r>
            <a:endParaRPr lang="en-US" altLang="zh-TW" sz="4000" dirty="0" smtClean="0"/>
          </a:p>
        </p:txBody>
      </p:sp>
    </p:spTree>
    <p:extLst>
      <p:ext uri="{BB962C8B-B14F-4D97-AF65-F5344CB8AC3E}">
        <p14:creationId xmlns:p14="http://schemas.microsoft.com/office/powerpoint/2010/main" xmlns="" val="396239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 name="Picture 2"/>
          <p:cNvPicPr>
            <a:picLocks noGrp="1" noChangeAspect="1" noChangeArrowheads="1"/>
          </p:cNvPicPr>
          <p:nvPr>
            <p:ph sz="quarter"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3" y="188640"/>
            <a:ext cx="8878049" cy="5202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矩形 4"/>
          <p:cNvSpPr/>
          <p:nvPr/>
        </p:nvSpPr>
        <p:spPr>
          <a:xfrm>
            <a:off x="475994" y="5739975"/>
            <a:ext cx="8424936" cy="369332"/>
          </a:xfrm>
          <a:prstGeom prst="rect">
            <a:avLst/>
          </a:prstGeom>
        </p:spPr>
        <p:txBody>
          <a:bodyPr wrap="square">
            <a:spAutoFit/>
          </a:bodyPr>
          <a:lstStyle/>
          <a:p>
            <a:r>
              <a:rPr lang="zh-TW" altLang="en-US" dirty="0"/>
              <a:t>資料來源：日本年金積立金管理運用獨立行政法人網站  </a:t>
            </a:r>
            <a:r>
              <a:rPr lang="en-US" altLang="zh-TW" u="sng" dirty="0"/>
              <a:t>http://www.gpif.go.jp</a:t>
            </a:r>
            <a:endParaRPr lang="zh-TW" altLang="en-US" u="sng" dirty="0"/>
          </a:p>
        </p:txBody>
      </p:sp>
    </p:spTree>
    <p:extLst>
      <p:ext uri="{BB962C8B-B14F-4D97-AF65-F5344CB8AC3E}">
        <p14:creationId xmlns:p14="http://schemas.microsoft.com/office/powerpoint/2010/main" xmlns="" val="3430332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301752" y="228600"/>
            <a:ext cx="8534400" cy="758952"/>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zh-TW" altLang="en-US" sz="4000" smtClean="0">
                <a:latin typeface="標楷體" pitchFamily="65" charset="-120"/>
                <a:ea typeface="標楷體" pitchFamily="65" charset="-120"/>
              </a:rPr>
              <a:t>企業年金</a:t>
            </a:r>
            <a:endParaRPr lang="zh-TW" altLang="en-US" sz="4000" dirty="0">
              <a:latin typeface="標楷體" pitchFamily="65" charset="-120"/>
              <a:ea typeface="標楷體" pitchFamily="65" charset="-120"/>
            </a:endParaRPr>
          </a:p>
        </p:txBody>
      </p:sp>
      <p:sp>
        <p:nvSpPr>
          <p:cNvPr id="5" name="內容版面配置區 2"/>
          <p:cNvSpPr txBox="1">
            <a:spLocks/>
          </p:cNvSpPr>
          <p:nvPr/>
        </p:nvSpPr>
        <p:spPr>
          <a:xfrm>
            <a:off x="301752" y="1772816"/>
            <a:ext cx="8503920" cy="4326232"/>
          </a:xfrm>
          <a:prstGeom prst="rect">
            <a:avLst/>
          </a:prstGeom>
        </p:spPr>
        <p:txBody>
          <a:bodyPr vert="horz">
            <a:normAutofit fontScale="925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pitchFamily="2" charset="2"/>
              <a:buChar char="Ø"/>
            </a:pPr>
            <a:r>
              <a:rPr lang="zh-TW" altLang="en-US" sz="3200" b="1" dirty="0" smtClean="0"/>
              <a:t>企業年金包含：</a:t>
            </a:r>
            <a:endParaRPr lang="en-US" altLang="zh-TW" sz="3200" b="1" dirty="0" smtClean="0"/>
          </a:p>
          <a:p>
            <a:pPr marL="0" indent="0">
              <a:buFont typeface="Wingdings 2"/>
              <a:buNone/>
            </a:pPr>
            <a:r>
              <a:rPr lang="zh-TW" altLang="en-US" sz="3200" dirty="0" smtClean="0"/>
              <a:t>   厚生年金基金、適格退職年金、確定給付企 </a:t>
            </a:r>
            <a:endParaRPr lang="en-US" altLang="zh-TW" sz="3200" dirty="0" smtClean="0"/>
          </a:p>
          <a:p>
            <a:pPr marL="0" indent="0">
              <a:buFont typeface="Wingdings 2"/>
              <a:buNone/>
            </a:pPr>
            <a:r>
              <a:rPr lang="zh-TW" altLang="en-US" sz="3200" dirty="0" smtClean="0"/>
              <a:t>   業年金和確定提撥年金。</a:t>
            </a:r>
            <a:endParaRPr lang="en-US" altLang="zh-TW" sz="3200" dirty="0" smtClean="0"/>
          </a:p>
          <a:p>
            <a:pPr marL="0" indent="0">
              <a:buFont typeface="Wingdings 2"/>
              <a:buNone/>
            </a:pPr>
            <a:endParaRPr lang="en-US" altLang="zh-TW" sz="3200" dirty="0" smtClean="0"/>
          </a:p>
          <a:p>
            <a:pPr marL="0" indent="0">
              <a:buFont typeface="Wingdings 2"/>
              <a:buNone/>
            </a:pPr>
            <a:endParaRPr lang="en-US" altLang="zh-TW" sz="3200" dirty="0" smtClean="0"/>
          </a:p>
          <a:p>
            <a:pPr>
              <a:buFont typeface="Wingdings" pitchFamily="2" charset="2"/>
              <a:buChar char="Ø"/>
            </a:pPr>
            <a:r>
              <a:rPr lang="zh-TW" altLang="en-US" sz="3200" dirty="0" smtClean="0"/>
              <a:t>我們以下要介紹</a:t>
            </a:r>
            <a:r>
              <a:rPr lang="zh-TW" altLang="en-US" sz="3200" b="1" u="sng" dirty="0" smtClean="0"/>
              <a:t>厚生年金基金</a:t>
            </a:r>
            <a:r>
              <a:rPr lang="zh-TW" altLang="en-US" sz="3200" dirty="0" smtClean="0"/>
              <a:t>和</a:t>
            </a:r>
            <a:r>
              <a:rPr lang="zh-TW" altLang="en-US" sz="3200" b="1" u="sng" dirty="0" smtClean="0"/>
              <a:t>適格退職年金</a:t>
            </a:r>
            <a:r>
              <a:rPr lang="zh-TW" altLang="en-US" sz="3200" dirty="0" smtClean="0"/>
              <a:t>。</a:t>
            </a:r>
            <a:endParaRPr lang="en-US" altLang="zh-TW" sz="3200" dirty="0" smtClean="0"/>
          </a:p>
          <a:p>
            <a:pPr marL="0" indent="0">
              <a:buFont typeface="Wingdings 2"/>
              <a:buNone/>
            </a:pPr>
            <a:endParaRPr lang="en-US" altLang="zh-TW" dirty="0" smtClean="0"/>
          </a:p>
          <a:p>
            <a:pPr marL="0" indent="0">
              <a:buFont typeface="Wingdings 2"/>
              <a:buNone/>
            </a:pPr>
            <a:r>
              <a:rPr lang="zh-TW" altLang="en-US" dirty="0" smtClean="0"/>
              <a:t>   </a:t>
            </a:r>
            <a:endParaRPr lang="en-US" altLang="zh-TW" dirty="0" smtClean="0"/>
          </a:p>
          <a:p>
            <a:pPr marL="0" indent="0">
              <a:buFont typeface="Wingdings 2"/>
              <a:buNone/>
            </a:pPr>
            <a:endParaRPr lang="zh-TW" altLang="en-US" dirty="0"/>
          </a:p>
        </p:txBody>
      </p:sp>
    </p:spTree>
    <p:extLst>
      <p:ext uri="{BB962C8B-B14F-4D97-AF65-F5344CB8AC3E}">
        <p14:creationId xmlns:p14="http://schemas.microsoft.com/office/powerpoint/2010/main" xmlns="" val="4128024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301752" y="228600"/>
            <a:ext cx="8534400" cy="758952"/>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zh-TW" altLang="en-US" sz="4000" smtClean="0">
                <a:latin typeface="標楷體" pitchFamily="65" charset="-120"/>
                <a:ea typeface="標楷體" pitchFamily="65" charset="-120"/>
              </a:rPr>
              <a:t>厚生年金基金</a:t>
            </a:r>
            <a:endParaRPr lang="zh-TW" altLang="en-US" sz="4000" dirty="0">
              <a:latin typeface="標楷體" pitchFamily="65" charset="-120"/>
              <a:ea typeface="標楷體" pitchFamily="65" charset="-120"/>
            </a:endParaRPr>
          </a:p>
        </p:txBody>
      </p:sp>
      <p:sp>
        <p:nvSpPr>
          <p:cNvPr id="5" name="內容版面配置區 2"/>
          <p:cNvSpPr txBox="1">
            <a:spLocks/>
          </p:cNvSpPr>
          <p:nvPr/>
        </p:nvSpPr>
        <p:spPr>
          <a:xfrm>
            <a:off x="301752" y="1700808"/>
            <a:ext cx="8503920" cy="4536504"/>
          </a:xfrm>
          <a:prstGeom prst="rect">
            <a:avLst/>
          </a:prstGeom>
        </p:spPr>
        <p:txBody>
          <a:bodyPr vert="horz">
            <a:normAutofit fontScale="325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pitchFamily="2" charset="2"/>
              <a:buChar char="Ø"/>
            </a:pPr>
            <a:r>
              <a:rPr lang="zh-TW" altLang="en-US" sz="8000" b="1" dirty="0" smtClean="0"/>
              <a:t>厚生年金基金：</a:t>
            </a:r>
            <a:endParaRPr lang="en-US" altLang="zh-TW" sz="8000" b="1" dirty="0"/>
          </a:p>
          <a:p>
            <a:pPr marL="0" indent="0">
              <a:buNone/>
            </a:pPr>
            <a:endParaRPr lang="en-US" altLang="zh-TW" sz="7400" b="1" dirty="0" smtClean="0"/>
          </a:p>
          <a:p>
            <a:pPr marL="0" indent="0">
              <a:buFont typeface="Wingdings 2"/>
              <a:buNone/>
            </a:pPr>
            <a:r>
              <a:rPr lang="zh-TW" altLang="en-US" sz="7400" b="1" dirty="0" smtClean="0"/>
              <a:t>   </a:t>
            </a:r>
            <a:r>
              <a:rPr lang="zh-TW" altLang="en-US" sz="7400" dirty="0" smtClean="0"/>
              <a:t>於</a:t>
            </a:r>
            <a:r>
              <a:rPr lang="en-US" altLang="zh-TW" sz="7400" dirty="0" smtClean="0"/>
              <a:t>1966</a:t>
            </a:r>
            <a:r>
              <a:rPr lang="zh-TW" altLang="en-US" sz="7400" dirty="0" smtClean="0"/>
              <a:t>年開始實施，係依據厚生年金保險法的規定，經厚生</a:t>
            </a:r>
            <a:endParaRPr lang="en-US" altLang="zh-TW" sz="7400" dirty="0" smtClean="0"/>
          </a:p>
          <a:p>
            <a:pPr marL="0" indent="0">
              <a:buFont typeface="Wingdings 2"/>
              <a:buNone/>
            </a:pPr>
            <a:r>
              <a:rPr lang="zh-TW" altLang="en-US" sz="7400" dirty="0" smtClean="0"/>
              <a:t>   省大臣核准所設立的特別法人，其年金給付必須較老年厚生</a:t>
            </a:r>
            <a:endParaRPr lang="en-US" altLang="zh-TW" sz="7400" dirty="0" smtClean="0"/>
          </a:p>
          <a:p>
            <a:pPr marL="0" indent="0">
              <a:buFont typeface="Wingdings 2"/>
              <a:buNone/>
            </a:pPr>
            <a:r>
              <a:rPr lang="zh-TW" altLang="en-US" sz="7400" dirty="0" smtClean="0"/>
              <a:t>   年金高。以大企業員工為對象，期兼具厚生年金保險</a:t>
            </a:r>
            <a:r>
              <a:rPr lang="en-US" altLang="zh-TW" sz="7400" dirty="0" smtClean="0"/>
              <a:t>(</a:t>
            </a:r>
            <a:r>
              <a:rPr lang="zh-TW" altLang="en-US" sz="7400" dirty="0" smtClean="0"/>
              <a:t>代行部</a:t>
            </a:r>
            <a:endParaRPr lang="en-US" altLang="zh-TW" sz="7400" dirty="0" smtClean="0"/>
          </a:p>
          <a:p>
            <a:pPr marL="0" indent="0">
              <a:buFont typeface="Wingdings 2"/>
              <a:buNone/>
            </a:pPr>
            <a:r>
              <a:rPr lang="zh-TW" altLang="en-US" sz="7400" dirty="0" smtClean="0"/>
              <a:t>   分</a:t>
            </a:r>
            <a:r>
              <a:rPr lang="en-US" altLang="zh-TW" sz="7400" dirty="0" smtClean="0"/>
              <a:t>)</a:t>
            </a:r>
            <a:r>
              <a:rPr lang="zh-TW" altLang="en-US" sz="7400" dirty="0" smtClean="0"/>
              <a:t>及企業年金二者之意義。所謂代行部分是指企業經政府核</a:t>
            </a:r>
            <a:endParaRPr lang="en-US" altLang="zh-TW" sz="7400" dirty="0" smtClean="0"/>
          </a:p>
          <a:p>
            <a:pPr marL="0" indent="0">
              <a:buFont typeface="Wingdings 2"/>
              <a:buNone/>
            </a:pPr>
            <a:r>
              <a:rPr lang="zh-TW" altLang="en-US" sz="7400" dirty="0" smtClean="0"/>
              <a:t>   准後後可以自己成立一個符合特定必要條件的年金基金，代</a:t>
            </a:r>
            <a:endParaRPr lang="en-US" altLang="zh-TW" sz="7400" dirty="0" smtClean="0"/>
          </a:p>
          <a:p>
            <a:pPr marL="0" indent="0">
              <a:buFont typeface="Wingdings 2"/>
              <a:buNone/>
            </a:pPr>
            <a:r>
              <a:rPr lang="zh-TW" altLang="en-US" sz="7400" dirty="0" smtClean="0"/>
              <a:t>   行厚生年金保險中的老年厚生年金給付。代行部分的費用，</a:t>
            </a:r>
            <a:endParaRPr lang="en-US" altLang="zh-TW" sz="7400" dirty="0" smtClean="0"/>
          </a:p>
          <a:p>
            <a:pPr marL="0" indent="0">
              <a:buFont typeface="Wingdings 2"/>
              <a:buNone/>
            </a:pPr>
            <a:r>
              <a:rPr lang="zh-TW" altLang="en-US" sz="7400" dirty="0" smtClean="0"/>
              <a:t>   由勞雇雙方平均負擔，而附加部分，由雇主負擔，以提高年</a:t>
            </a:r>
            <a:endParaRPr lang="en-US" altLang="zh-TW" sz="7400" dirty="0" smtClean="0"/>
          </a:p>
          <a:p>
            <a:pPr marL="0" indent="0">
              <a:buFont typeface="Wingdings 2"/>
              <a:buNone/>
            </a:pPr>
            <a:r>
              <a:rPr lang="zh-TW" altLang="en-US" sz="7400" dirty="0" smtClean="0"/>
              <a:t>   金給付水準。</a:t>
            </a:r>
            <a:endParaRPr lang="en-US" altLang="zh-TW" sz="7400" dirty="0" smtClean="0"/>
          </a:p>
        </p:txBody>
      </p:sp>
    </p:spTree>
    <p:extLst>
      <p:ext uri="{BB962C8B-B14F-4D97-AF65-F5344CB8AC3E}">
        <p14:creationId xmlns:p14="http://schemas.microsoft.com/office/powerpoint/2010/main" xmlns="" val="962393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301752" y="228600"/>
            <a:ext cx="8534400" cy="758952"/>
          </a:xfrm>
        </p:spPr>
        <p:txBody>
          <a:bodyPr>
            <a:normAutofit/>
          </a:bodyPr>
          <a:lstStyle/>
          <a:p>
            <a:r>
              <a:rPr lang="zh-TW" altLang="en-US" sz="4000" dirty="0" smtClean="0">
                <a:latin typeface="標楷體" pitchFamily="65" charset="-120"/>
                <a:ea typeface="標楷體" pitchFamily="65" charset="-120"/>
              </a:rPr>
              <a:t>適格退職年金</a:t>
            </a:r>
            <a:endParaRPr lang="zh-TW" altLang="en-US" sz="4000" dirty="0">
              <a:latin typeface="標楷體" pitchFamily="65" charset="-120"/>
              <a:ea typeface="標楷體" pitchFamily="65" charset="-120"/>
            </a:endParaRPr>
          </a:p>
        </p:txBody>
      </p:sp>
      <p:sp>
        <p:nvSpPr>
          <p:cNvPr id="5" name="內容版面配置區 2"/>
          <p:cNvSpPr txBox="1">
            <a:spLocks/>
          </p:cNvSpPr>
          <p:nvPr/>
        </p:nvSpPr>
        <p:spPr>
          <a:xfrm>
            <a:off x="301752" y="1700808"/>
            <a:ext cx="8503920" cy="439824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pitchFamily="2" charset="2"/>
              <a:buChar char="Ø"/>
            </a:pPr>
            <a:r>
              <a:rPr lang="zh-TW" altLang="en-US" sz="3200" b="1" dirty="0" smtClean="0"/>
              <a:t>適格退職年金：</a:t>
            </a:r>
            <a:endParaRPr lang="en-US" altLang="zh-TW" sz="2800" b="1" dirty="0" smtClean="0"/>
          </a:p>
          <a:p>
            <a:pPr marL="0" indent="0">
              <a:buFont typeface="Wingdings 2"/>
              <a:buNone/>
            </a:pPr>
            <a:r>
              <a:rPr lang="zh-TW" altLang="en-US" sz="2800" dirty="0" smtClean="0"/>
              <a:t>    於</a:t>
            </a:r>
            <a:r>
              <a:rPr lang="en-US" altLang="zh-TW" sz="2800" dirty="0" smtClean="0"/>
              <a:t>1962</a:t>
            </a:r>
            <a:r>
              <a:rPr lang="zh-TW" altLang="en-US" sz="2800" dirty="0" smtClean="0"/>
              <a:t>年開始實施，以中小企業為參加對象，由企</a:t>
            </a:r>
            <a:endParaRPr lang="en-US" altLang="zh-TW" sz="2800" dirty="0" smtClean="0"/>
          </a:p>
          <a:p>
            <a:pPr marL="0" indent="0">
              <a:buFont typeface="Wingdings 2"/>
              <a:buNone/>
            </a:pPr>
            <a:r>
              <a:rPr lang="zh-TW" altLang="en-US" sz="2800" dirty="0" smtClean="0"/>
              <a:t>    業以分期方式提撥退休金交付信託銀行、人壽保險</a:t>
            </a:r>
            <a:endParaRPr lang="en-US" altLang="zh-TW" sz="2800" dirty="0" smtClean="0"/>
          </a:p>
          <a:p>
            <a:pPr marL="0" indent="0">
              <a:buFont typeface="Wingdings 2"/>
              <a:buNone/>
            </a:pPr>
            <a:r>
              <a:rPr lang="zh-TW" altLang="en-US" sz="2800" dirty="0" smtClean="0"/>
              <a:t>    公司等，雙方簽訂信託契約，由信託銀行運用管理，</a:t>
            </a:r>
            <a:endParaRPr lang="en-US" altLang="zh-TW" sz="2800" dirty="0" smtClean="0"/>
          </a:p>
          <a:p>
            <a:pPr marL="0" indent="0">
              <a:buFont typeface="Wingdings 2"/>
              <a:buNone/>
            </a:pPr>
            <a:r>
              <a:rPr lang="zh-TW" altLang="en-US" sz="2800" dirty="0" smtClean="0"/>
              <a:t>    並以年金給付給勞工，採自由參加制，但在</a:t>
            </a:r>
            <a:r>
              <a:rPr lang="en-US" altLang="zh-TW" sz="2800" dirty="0" smtClean="0"/>
              <a:t>2011</a:t>
            </a:r>
            <a:r>
              <a:rPr lang="zh-TW" altLang="en-US" sz="2800" dirty="0" smtClean="0"/>
              <a:t>年</a:t>
            </a:r>
            <a:endParaRPr lang="en-US" altLang="zh-TW" sz="2800" dirty="0" smtClean="0"/>
          </a:p>
          <a:p>
            <a:pPr marL="0" indent="0">
              <a:buFont typeface="Wingdings 2"/>
              <a:buNone/>
            </a:pPr>
            <a:r>
              <a:rPr lang="zh-TW" altLang="en-US" sz="2800" dirty="0" smtClean="0"/>
              <a:t>    末因稅制的改變，適格退職年金將廢止，必須轉至</a:t>
            </a:r>
            <a:endParaRPr lang="en-US" altLang="zh-TW" sz="2800" dirty="0" smtClean="0"/>
          </a:p>
          <a:p>
            <a:pPr marL="0" indent="0">
              <a:buFont typeface="Wingdings 2"/>
              <a:buNone/>
            </a:pPr>
            <a:r>
              <a:rPr lang="zh-TW" altLang="en-US" sz="2800" dirty="0" smtClean="0"/>
              <a:t>     其他企業年金制度。</a:t>
            </a:r>
            <a:endParaRPr lang="en-US" altLang="zh-TW" sz="2800" dirty="0" smtClean="0"/>
          </a:p>
          <a:p>
            <a:endParaRPr lang="zh-TW" altLang="en-US" dirty="0"/>
          </a:p>
        </p:txBody>
      </p:sp>
    </p:spTree>
    <p:extLst>
      <p:ext uri="{BB962C8B-B14F-4D97-AF65-F5344CB8AC3E}">
        <p14:creationId xmlns:p14="http://schemas.microsoft.com/office/powerpoint/2010/main" xmlns="" val="2943420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301752" y="1527048"/>
            <a:ext cx="8590728" cy="45720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a:buFont typeface="Wingdings" pitchFamily="2" charset="2"/>
              <a:buChar char="Ø"/>
            </a:pPr>
            <a:r>
              <a:rPr lang="zh-TW" altLang="en-US" dirty="0" smtClean="0"/>
              <a:t>造成</a:t>
            </a:r>
            <a:r>
              <a:rPr lang="en-US" altLang="zh-TW" dirty="0" smtClean="0"/>
              <a:t>DB</a:t>
            </a:r>
            <a:r>
              <a:rPr lang="zh-TW" altLang="en-US" dirty="0" smtClean="0"/>
              <a:t>轉變為</a:t>
            </a:r>
            <a:r>
              <a:rPr lang="en-US" altLang="zh-TW" dirty="0" smtClean="0"/>
              <a:t>DC</a:t>
            </a:r>
            <a:r>
              <a:rPr lang="zh-TW" altLang="en-US" dirty="0" smtClean="0"/>
              <a:t> 的演變兩個原因如下：</a:t>
            </a:r>
            <a:endParaRPr lang="en-US" altLang="zh-TW" dirty="0" smtClean="0"/>
          </a:p>
          <a:p>
            <a:r>
              <a:rPr lang="zh-TW" altLang="en-US" dirty="0" smtClean="0"/>
              <a:t> </a:t>
            </a:r>
            <a:r>
              <a:rPr lang="en-US" altLang="zh-TW" dirty="0" smtClean="0"/>
              <a:t>1. 1980</a:t>
            </a:r>
            <a:r>
              <a:rPr lang="zh-TW" altLang="en-US" dirty="0" smtClean="0"/>
              <a:t>年代日本泡沫經濟得到不錯的發展</a:t>
            </a:r>
            <a:endParaRPr lang="en-US" altLang="zh-TW" dirty="0" smtClean="0"/>
          </a:p>
          <a:p>
            <a:pPr marL="0" indent="0">
              <a:buFont typeface="Wingdings 2"/>
              <a:buNone/>
            </a:pPr>
            <a:r>
              <a:rPr lang="zh-TW" altLang="en-US" dirty="0" smtClean="0"/>
              <a:t>        </a:t>
            </a:r>
            <a:r>
              <a:rPr lang="en-US" altLang="zh-TW" dirty="0" smtClean="0"/>
              <a:t>1990</a:t>
            </a:r>
            <a:r>
              <a:rPr lang="zh-TW" altLang="en-US" dirty="0" smtClean="0"/>
              <a:t>年代日本泡沫化經濟突然破裂。</a:t>
            </a:r>
            <a:endParaRPr lang="en-US" altLang="zh-TW" dirty="0" smtClean="0"/>
          </a:p>
          <a:p>
            <a:pPr marL="0" indent="0">
              <a:buFont typeface="Wingdings 2"/>
              <a:buNone/>
            </a:pPr>
            <a:r>
              <a:rPr lang="zh-TW" altLang="en-US" dirty="0" smtClean="0"/>
              <a:t>        </a:t>
            </a:r>
            <a:r>
              <a:rPr lang="en-US" altLang="zh-TW" dirty="0" smtClean="0"/>
              <a:t>1994</a:t>
            </a:r>
            <a:r>
              <a:rPr lang="zh-TW" altLang="en-US" dirty="0" smtClean="0"/>
              <a:t>年日本紡紗厚生年金基金破產。</a:t>
            </a:r>
            <a:endParaRPr lang="en-US" altLang="zh-TW" dirty="0" smtClean="0"/>
          </a:p>
          <a:p>
            <a:pPr marL="0" indent="0">
              <a:buFont typeface="Wingdings 2"/>
              <a:buNone/>
            </a:pPr>
            <a:r>
              <a:rPr lang="zh-TW" altLang="en-US" dirty="0" smtClean="0"/>
              <a:t>        政府開始對於厚生年金基金制度改革之益加重視。</a:t>
            </a:r>
            <a:endParaRPr lang="en-US" altLang="zh-TW" dirty="0" smtClean="0"/>
          </a:p>
          <a:p>
            <a:r>
              <a:rPr lang="en-US" altLang="zh-TW" dirty="0" smtClean="0"/>
              <a:t>2.</a:t>
            </a:r>
            <a:r>
              <a:rPr lang="zh-TW" altLang="en-US" dirty="0" smtClean="0"/>
              <a:t>另一個刺激確定提撥年金制引進的原因是僱用型態</a:t>
            </a:r>
            <a:endParaRPr lang="en-US" altLang="zh-TW" dirty="0" smtClean="0"/>
          </a:p>
          <a:p>
            <a:pPr marL="0" indent="0">
              <a:buFont typeface="Wingdings 2"/>
              <a:buNone/>
            </a:pPr>
            <a:r>
              <a:rPr lang="zh-TW" altLang="en-US" dirty="0" smtClean="0"/>
              <a:t>       的轉變。</a:t>
            </a:r>
            <a:endParaRPr lang="en-US" altLang="zh-TW" dirty="0" smtClean="0"/>
          </a:p>
          <a:p>
            <a:pPr>
              <a:buFont typeface="Wingdings" pitchFamily="2" charset="2"/>
              <a:buChar char="Ø"/>
            </a:pPr>
            <a:r>
              <a:rPr lang="zh-TW" altLang="en-US" dirty="0" smtClean="0"/>
              <a:t>最後再</a:t>
            </a:r>
            <a:r>
              <a:rPr lang="en-US" altLang="zh-TW" dirty="0" smtClean="0"/>
              <a:t>2001</a:t>
            </a:r>
            <a:r>
              <a:rPr lang="zh-TW" altLang="en-US" dirty="0" smtClean="0"/>
              <a:t>年</a:t>
            </a:r>
            <a:r>
              <a:rPr lang="en-US" altLang="zh-TW" dirty="0" smtClean="0"/>
              <a:t>10</a:t>
            </a:r>
            <a:r>
              <a:rPr lang="zh-TW" altLang="en-US" dirty="0" smtClean="0"/>
              <a:t>月，日本國會通過了</a:t>
            </a:r>
            <a:r>
              <a:rPr lang="zh-TW" altLang="en-US" dirty="0" smtClean="0">
                <a:latin typeface="細明體"/>
                <a:ea typeface="細明體"/>
              </a:rPr>
              <a:t>「確定提撥年金法案</a:t>
            </a:r>
            <a:r>
              <a:rPr lang="zh-TW" altLang="en-US" dirty="0" smtClean="0">
                <a:latin typeface="新細明體"/>
                <a:ea typeface="新細明體"/>
              </a:rPr>
              <a:t>」，</a:t>
            </a:r>
            <a:r>
              <a:rPr lang="en-US" altLang="zh-TW" dirty="0" smtClean="0"/>
              <a:t> 2002</a:t>
            </a:r>
            <a:r>
              <a:rPr lang="zh-TW" altLang="en-US" dirty="0" smtClean="0"/>
              <a:t>年</a:t>
            </a:r>
            <a:r>
              <a:rPr lang="en-US" altLang="zh-TW" dirty="0" smtClean="0"/>
              <a:t>4</a:t>
            </a:r>
            <a:r>
              <a:rPr lang="zh-TW" altLang="en-US" dirty="0" smtClean="0"/>
              <a:t>月該法生效。</a:t>
            </a:r>
            <a:endParaRPr lang="en-US" altLang="zh-TW" dirty="0" smtClean="0"/>
          </a:p>
        </p:txBody>
      </p:sp>
      <p:sp>
        <p:nvSpPr>
          <p:cNvPr id="5" name="向右箭號 4"/>
          <p:cNvSpPr/>
          <p:nvPr/>
        </p:nvSpPr>
        <p:spPr>
          <a:xfrm>
            <a:off x="405472" y="2556525"/>
            <a:ext cx="559538"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向右箭號 5"/>
          <p:cNvSpPr/>
          <p:nvPr/>
        </p:nvSpPr>
        <p:spPr>
          <a:xfrm>
            <a:off x="405473" y="3015089"/>
            <a:ext cx="564846"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向右箭號 6"/>
          <p:cNvSpPr/>
          <p:nvPr/>
        </p:nvSpPr>
        <p:spPr>
          <a:xfrm>
            <a:off x="405472" y="3423729"/>
            <a:ext cx="568827"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標題 1"/>
          <p:cNvSpPr>
            <a:spLocks noGrp="1"/>
          </p:cNvSpPr>
          <p:nvPr>
            <p:ph type="title"/>
          </p:nvPr>
        </p:nvSpPr>
        <p:spPr>
          <a:xfrm>
            <a:off x="301752" y="228600"/>
            <a:ext cx="8534400" cy="758952"/>
          </a:xfrm>
        </p:spPr>
        <p:txBody>
          <a:bodyPr>
            <a:noAutofit/>
          </a:bodyPr>
          <a:lstStyle/>
          <a:p>
            <a:r>
              <a:rPr lang="zh-TW" altLang="en-US" sz="3600" dirty="0">
                <a:latin typeface="標楷體" pitchFamily="65" charset="-120"/>
                <a:ea typeface="標楷體" pitchFamily="65" charset="-120"/>
              </a:rPr>
              <a:t>二、企業年金之確定提撥制與確定給付</a:t>
            </a:r>
            <a:r>
              <a:rPr lang="zh-TW" altLang="en-US" sz="3600" dirty="0" smtClean="0">
                <a:latin typeface="標楷體" pitchFamily="65" charset="-120"/>
                <a:ea typeface="標楷體" pitchFamily="65" charset="-120"/>
              </a:rPr>
              <a:t>制</a:t>
            </a:r>
            <a:endParaRPr lang="zh-TW" altLang="en-US" sz="3600" dirty="0">
              <a:latin typeface="標楷體" pitchFamily="65" charset="-120"/>
              <a:ea typeface="標楷體" pitchFamily="65" charset="-120"/>
            </a:endParaRPr>
          </a:p>
        </p:txBody>
      </p:sp>
    </p:spTree>
    <p:extLst>
      <p:ext uri="{BB962C8B-B14F-4D97-AF65-F5344CB8AC3E}">
        <p14:creationId xmlns:p14="http://schemas.microsoft.com/office/powerpoint/2010/main" xmlns="" val="86004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251520" y="260648"/>
            <a:ext cx="8534400" cy="758952"/>
          </a:xfrm>
        </p:spPr>
        <p:txBody>
          <a:bodyPr>
            <a:noAutofit/>
          </a:bodyPr>
          <a:lstStyle/>
          <a:p>
            <a:r>
              <a:rPr lang="zh-TW" altLang="en-US" sz="4000" dirty="0" smtClean="0">
                <a:latin typeface="標楷體" pitchFamily="65" charset="-120"/>
                <a:ea typeface="標楷體" pitchFamily="65" charset="-120"/>
              </a:rPr>
              <a:t>確定提撥制企業年金</a:t>
            </a:r>
            <a:endParaRPr lang="zh-TW" altLang="en-US" sz="4000" dirty="0">
              <a:latin typeface="標楷體" pitchFamily="65" charset="-120"/>
              <a:ea typeface="標楷體" pitchFamily="65" charset="-120"/>
            </a:endParaRPr>
          </a:p>
        </p:txBody>
      </p:sp>
      <p:sp>
        <p:nvSpPr>
          <p:cNvPr id="5" name="內容版面配置區 2"/>
          <p:cNvSpPr>
            <a:spLocks noGrp="1"/>
          </p:cNvSpPr>
          <p:nvPr>
            <p:ph sz="quarter" idx="1"/>
          </p:nvPr>
        </p:nvSpPr>
        <p:spPr>
          <a:xfrm>
            <a:off x="457200" y="1628800"/>
            <a:ext cx="8229600" cy="4528160"/>
          </a:xfrm>
        </p:spPr>
        <p:txBody>
          <a:bodyPr>
            <a:normAutofit lnSpcReduction="10000"/>
          </a:bodyPr>
          <a:lstStyle/>
          <a:p>
            <a:pPr>
              <a:lnSpc>
                <a:spcPct val="150000"/>
              </a:lnSpc>
              <a:buFont typeface="Wingdings" pitchFamily="2" charset="2"/>
              <a:buChar char="Ø"/>
            </a:pPr>
            <a:r>
              <a:rPr lang="zh-TW" altLang="en-US" b="1" dirty="0" smtClean="0"/>
              <a:t>確定提撥的企業年金分成以下兩類：</a:t>
            </a:r>
            <a:endParaRPr lang="en-US" altLang="zh-TW" b="1" dirty="0" smtClean="0"/>
          </a:p>
          <a:p>
            <a:pPr>
              <a:lnSpc>
                <a:spcPct val="150000"/>
              </a:lnSpc>
            </a:pPr>
            <a:r>
              <a:rPr lang="en-US" altLang="zh-TW" dirty="0" smtClean="0"/>
              <a:t>1.</a:t>
            </a:r>
            <a:r>
              <a:rPr lang="zh-TW" altLang="en-US" dirty="0" smtClean="0"/>
              <a:t>第一類以個人為基礎的確定提撥制是為自顧者所設立的，也就是國民年金的第一類投保者，此設計為自雇者可選擇自願性的年金保障。</a:t>
            </a:r>
            <a:endParaRPr lang="en-US" altLang="zh-TW" dirty="0" smtClean="0"/>
          </a:p>
          <a:p>
            <a:pPr>
              <a:lnSpc>
                <a:spcPct val="150000"/>
              </a:lnSpc>
            </a:pPr>
            <a:r>
              <a:rPr lang="en-US" altLang="zh-TW" dirty="0" smtClean="0"/>
              <a:t>2.</a:t>
            </a:r>
            <a:r>
              <a:rPr lang="zh-TW" altLang="en-US" dirty="0" smtClean="0"/>
              <a:t>第二類確定提撥年金制是以企業為基礎的</a:t>
            </a:r>
            <a:r>
              <a:rPr lang="en-US" altLang="zh-TW" dirty="0" smtClean="0"/>
              <a:t>DC</a:t>
            </a:r>
            <a:r>
              <a:rPr lang="zh-TW" altLang="en-US" dirty="0" smtClean="0"/>
              <a:t>年金，屬於企業年金的一種類型，提撥金完全由雇主所出資，可領取給付之年齡不設限。</a:t>
            </a:r>
            <a:endParaRPr lang="en-US" altLang="zh-TW" dirty="0"/>
          </a:p>
        </p:txBody>
      </p:sp>
    </p:spTree>
    <p:extLst>
      <p:ext uri="{BB962C8B-B14F-4D97-AF65-F5344CB8AC3E}">
        <p14:creationId xmlns:p14="http://schemas.microsoft.com/office/powerpoint/2010/main" xmlns="" val="195578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301752" y="228600"/>
            <a:ext cx="8534400" cy="758952"/>
          </a:xfrm>
        </p:spPr>
        <p:txBody>
          <a:bodyPr>
            <a:noAutofit/>
          </a:bodyPr>
          <a:lstStyle/>
          <a:p>
            <a:r>
              <a:rPr lang="zh-TW" altLang="en-US" sz="4000" dirty="0">
                <a:latin typeface="標楷體" pitchFamily="65" charset="-120"/>
                <a:ea typeface="標楷體" pitchFamily="65" charset="-120"/>
              </a:rPr>
              <a:t>確定給付制企業年金</a:t>
            </a:r>
          </a:p>
        </p:txBody>
      </p:sp>
      <p:sp>
        <p:nvSpPr>
          <p:cNvPr id="5" name="內容版面配置區 2"/>
          <p:cNvSpPr>
            <a:spLocks noGrp="1"/>
          </p:cNvSpPr>
          <p:nvPr>
            <p:ph sz="quarter" idx="1"/>
          </p:nvPr>
        </p:nvSpPr>
        <p:spPr>
          <a:xfrm>
            <a:off x="457200" y="1556792"/>
            <a:ext cx="8229600" cy="4600168"/>
          </a:xfrm>
        </p:spPr>
        <p:txBody>
          <a:bodyPr>
            <a:normAutofit fontScale="92500" lnSpcReduction="20000"/>
          </a:bodyPr>
          <a:lstStyle/>
          <a:p>
            <a:pPr>
              <a:lnSpc>
                <a:spcPct val="150000"/>
              </a:lnSpc>
              <a:buFont typeface="Wingdings" pitchFamily="2" charset="2"/>
              <a:buChar char="Ø"/>
            </a:pPr>
            <a:r>
              <a:rPr lang="zh-TW" altLang="en-US" b="1" dirty="0" smtClean="0"/>
              <a:t>適用對象：</a:t>
            </a:r>
            <a:endParaRPr lang="en-US" altLang="zh-TW" b="1" dirty="0" smtClean="0"/>
          </a:p>
          <a:p>
            <a:pPr marL="0" indent="0">
              <a:lnSpc>
                <a:spcPct val="150000"/>
              </a:lnSpc>
              <a:buNone/>
            </a:pPr>
            <a:r>
              <a:rPr lang="zh-TW" altLang="en-US" dirty="0" smtClean="0"/>
              <a:t>   厚生年金保險事業的雇主單獨成立或共同成立。</a:t>
            </a:r>
            <a:endParaRPr lang="en-US" altLang="zh-TW" dirty="0" smtClean="0"/>
          </a:p>
          <a:p>
            <a:pPr>
              <a:lnSpc>
                <a:spcPct val="150000"/>
              </a:lnSpc>
              <a:buFont typeface="Wingdings" pitchFamily="2" charset="2"/>
              <a:buChar char="Ø"/>
            </a:pPr>
            <a:r>
              <a:rPr lang="zh-TW" altLang="en-US" b="1" dirty="0" smtClean="0"/>
              <a:t>確定給付企業年金可分為以下兩類：</a:t>
            </a:r>
            <a:endParaRPr lang="en-US" altLang="zh-TW" b="1" dirty="0" smtClean="0"/>
          </a:p>
          <a:p>
            <a:pPr>
              <a:lnSpc>
                <a:spcPct val="150000"/>
              </a:lnSpc>
            </a:pPr>
            <a:r>
              <a:rPr lang="en-US" altLang="zh-TW" dirty="0" smtClean="0"/>
              <a:t>1.</a:t>
            </a:r>
            <a:r>
              <a:rPr lang="zh-TW" altLang="en-US" dirty="0" smtClean="0">
                <a:latin typeface="細明體"/>
                <a:ea typeface="細明體"/>
              </a:rPr>
              <a:t>「</a:t>
            </a:r>
            <a:r>
              <a:rPr lang="zh-TW" altLang="en-US" b="1" u="sng" dirty="0">
                <a:latin typeface="細明體"/>
                <a:ea typeface="細明體"/>
              </a:rPr>
              <a:t>契約型</a:t>
            </a:r>
            <a:r>
              <a:rPr lang="zh-TW" altLang="en-US" dirty="0" smtClean="0">
                <a:latin typeface="新細明體"/>
                <a:ea typeface="新細明體"/>
              </a:rPr>
              <a:t>」：以勞資雙方合意約定的年金契約為基礎，企業與信託公司、人壽保險公司等締結契約，並將年金資產存放於外部機構運</a:t>
            </a:r>
            <a:r>
              <a:rPr lang="zh-TW" altLang="en-US" dirty="0" smtClean="0"/>
              <a:t>用管理。</a:t>
            </a:r>
            <a:endParaRPr lang="en-US" altLang="zh-TW" dirty="0" smtClean="0"/>
          </a:p>
          <a:p>
            <a:pPr>
              <a:lnSpc>
                <a:spcPct val="150000"/>
              </a:lnSpc>
            </a:pPr>
            <a:r>
              <a:rPr lang="en-US" altLang="zh-TW" dirty="0" smtClean="0"/>
              <a:t>2.</a:t>
            </a:r>
            <a:r>
              <a:rPr lang="zh-TW" altLang="en-US" dirty="0" smtClean="0">
                <a:latin typeface="細明體"/>
                <a:ea typeface="細明體"/>
              </a:rPr>
              <a:t>「</a:t>
            </a:r>
            <a:r>
              <a:rPr lang="zh-TW" altLang="en-US" b="1" u="sng" dirty="0">
                <a:latin typeface="細明體"/>
                <a:ea typeface="細明體"/>
              </a:rPr>
              <a:t>基金</a:t>
            </a:r>
            <a:r>
              <a:rPr lang="zh-TW" altLang="en-US" b="1" u="sng" dirty="0" smtClean="0">
                <a:latin typeface="細明體"/>
                <a:ea typeface="細明體"/>
              </a:rPr>
              <a:t>型</a:t>
            </a:r>
            <a:r>
              <a:rPr lang="zh-TW" altLang="en-US" dirty="0" smtClean="0">
                <a:latin typeface="新細明體"/>
              </a:rPr>
              <a:t>」：企業設立具法人性質的基金機構，來管理運用年金資產，並給付年金。</a:t>
            </a:r>
            <a:endParaRPr lang="zh-TW" altLang="en-US" dirty="0"/>
          </a:p>
        </p:txBody>
      </p:sp>
    </p:spTree>
    <p:extLst>
      <p:ext uri="{BB962C8B-B14F-4D97-AF65-F5344CB8AC3E}">
        <p14:creationId xmlns:p14="http://schemas.microsoft.com/office/powerpoint/2010/main" xmlns="" val="2712754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323528" y="332656"/>
            <a:ext cx="8534400" cy="758952"/>
          </a:xfrm>
        </p:spPr>
        <p:txBody>
          <a:bodyPr>
            <a:noAutofit/>
          </a:bodyPr>
          <a:lstStyle/>
          <a:p>
            <a:r>
              <a:rPr lang="zh-TW" altLang="en-US" sz="4000" dirty="0" smtClean="0">
                <a:latin typeface="標楷體" pitchFamily="65" charset="-120"/>
                <a:ea typeface="標楷體" pitchFamily="65" charset="-120"/>
              </a:rPr>
              <a:t>三、</a:t>
            </a:r>
            <a:r>
              <a:rPr lang="zh-TW" altLang="en-US" sz="4000" dirty="0">
                <a:latin typeface="標楷體" pitchFamily="65" charset="-120"/>
                <a:ea typeface="標楷體" pitchFamily="65" charset="-120"/>
              </a:rPr>
              <a:t>發展現況與改革</a:t>
            </a:r>
            <a:r>
              <a:rPr lang="zh-TW" altLang="en-US" sz="4000" dirty="0" smtClean="0">
                <a:latin typeface="標楷體" pitchFamily="65" charset="-120"/>
                <a:ea typeface="標楷體" pitchFamily="65" charset="-120"/>
              </a:rPr>
              <a:t>重點</a:t>
            </a:r>
            <a:endParaRPr lang="zh-TW" altLang="en-US" sz="4000" dirty="0">
              <a:latin typeface="標楷體" pitchFamily="65" charset="-120"/>
              <a:ea typeface="標楷體" pitchFamily="65" charset="-120"/>
            </a:endParaRPr>
          </a:p>
        </p:txBody>
      </p:sp>
      <p:sp>
        <p:nvSpPr>
          <p:cNvPr id="5" name="內容版面配置區 2"/>
          <p:cNvSpPr>
            <a:spLocks noGrp="1"/>
          </p:cNvSpPr>
          <p:nvPr>
            <p:ph sz="quarter" idx="1"/>
          </p:nvPr>
        </p:nvSpPr>
        <p:spPr>
          <a:xfrm>
            <a:off x="301752" y="1527048"/>
            <a:ext cx="8503920" cy="4572000"/>
          </a:xfrm>
        </p:spPr>
        <p:txBody>
          <a:bodyPr>
            <a:normAutofit fontScale="92500" lnSpcReduction="20000"/>
          </a:bodyPr>
          <a:lstStyle/>
          <a:p>
            <a:pPr>
              <a:buFont typeface="Wingdings" pitchFamily="2" charset="2"/>
              <a:buChar char="Ø"/>
            </a:pPr>
            <a:r>
              <a:rPr lang="zh-TW" altLang="en-US" b="1" dirty="0" smtClean="0"/>
              <a:t>現況：</a:t>
            </a:r>
            <a:endParaRPr lang="en-US" altLang="zh-TW" b="1" dirty="0" smtClean="0"/>
          </a:p>
          <a:p>
            <a:pPr marL="0" indent="0">
              <a:buNone/>
            </a:pPr>
            <a:r>
              <a:rPr lang="zh-TW" altLang="en-US" dirty="0" smtClean="0"/>
              <a:t>   </a:t>
            </a:r>
            <a:r>
              <a:rPr lang="en-US" altLang="zh-TW" dirty="0" smtClean="0"/>
              <a:t>(1)</a:t>
            </a:r>
            <a:r>
              <a:rPr lang="zh-TW" altLang="en-US" dirty="0" smtClean="0"/>
              <a:t>基金適足率不足。</a:t>
            </a:r>
            <a:endParaRPr lang="en-US" altLang="zh-TW" dirty="0"/>
          </a:p>
          <a:p>
            <a:pPr marL="0" indent="0">
              <a:buNone/>
            </a:pPr>
            <a:r>
              <a:rPr lang="zh-TW" altLang="en-US" dirty="0" smtClean="0"/>
              <a:t>   </a:t>
            </a:r>
            <a:r>
              <a:rPr lang="en-US" altLang="zh-TW" dirty="0" smtClean="0"/>
              <a:t>(2)</a:t>
            </a:r>
            <a:r>
              <a:rPr lang="zh-TW" altLang="en-US" dirty="0" smtClean="0"/>
              <a:t>國民年金保費繳付率下降。</a:t>
            </a:r>
            <a:endParaRPr lang="en-US" altLang="zh-TW" dirty="0"/>
          </a:p>
          <a:p>
            <a:pPr marL="0" indent="0">
              <a:buNone/>
            </a:pPr>
            <a:r>
              <a:rPr lang="zh-TW" altLang="en-US" dirty="0" smtClean="0"/>
              <a:t>   </a:t>
            </a:r>
            <a:r>
              <a:rPr lang="en-US" altLang="zh-TW" dirty="0" smtClean="0"/>
              <a:t>(3)</a:t>
            </a:r>
            <a:r>
              <a:rPr lang="zh-TW" altLang="en-US" dirty="0" smtClean="0"/>
              <a:t>獨立行政法人執行年金相關業務。</a:t>
            </a:r>
            <a:endParaRPr lang="en-US" altLang="zh-TW" dirty="0" smtClean="0"/>
          </a:p>
          <a:p>
            <a:pPr marL="0" indent="0">
              <a:buNone/>
            </a:pPr>
            <a:r>
              <a:rPr lang="zh-TW" altLang="en-US" dirty="0" smtClean="0"/>
              <a:t>   </a:t>
            </a:r>
            <a:r>
              <a:rPr lang="en-US" altLang="zh-TW" dirty="0" smtClean="0"/>
              <a:t>(4)</a:t>
            </a:r>
            <a:r>
              <a:rPr lang="zh-TW" altLang="en-US" dirty="0" smtClean="0"/>
              <a:t>第三層企業年金的發展。</a:t>
            </a:r>
            <a:endParaRPr lang="en-US" altLang="zh-TW" dirty="0"/>
          </a:p>
          <a:p>
            <a:pPr marL="0" indent="0">
              <a:buNone/>
            </a:pPr>
            <a:r>
              <a:rPr lang="zh-TW" altLang="en-US" dirty="0" smtClean="0"/>
              <a:t>   </a:t>
            </a:r>
            <a:r>
              <a:rPr lang="en-US" altLang="zh-TW" dirty="0" smtClean="0"/>
              <a:t>(5)</a:t>
            </a:r>
            <a:r>
              <a:rPr lang="zh-TW" altLang="en-US" dirty="0" smtClean="0"/>
              <a:t>所得替代率約為</a:t>
            </a:r>
            <a:r>
              <a:rPr lang="en-US" altLang="zh-TW" dirty="0" smtClean="0"/>
              <a:t>59.3%(</a:t>
            </a:r>
            <a:r>
              <a:rPr lang="zh-TW" altLang="en-US" dirty="0" smtClean="0"/>
              <a:t>此公務人員的所得替代率</a:t>
            </a:r>
            <a:r>
              <a:rPr lang="en-US" altLang="zh-TW" dirty="0" smtClean="0"/>
              <a:t>)</a:t>
            </a:r>
          </a:p>
          <a:p>
            <a:pPr>
              <a:buFont typeface="Wingdings" pitchFamily="2" charset="2"/>
              <a:buChar char="Ø"/>
            </a:pPr>
            <a:r>
              <a:rPr lang="zh-TW" altLang="en-US" b="1" dirty="0" smtClean="0"/>
              <a:t>改革重點：</a:t>
            </a:r>
            <a:endParaRPr lang="en-US" altLang="zh-TW" b="1" dirty="0"/>
          </a:p>
          <a:p>
            <a:pPr marL="0" indent="0">
              <a:buNone/>
            </a:pPr>
            <a:r>
              <a:rPr lang="zh-TW" altLang="en-US" dirty="0" smtClean="0"/>
              <a:t>   </a:t>
            </a:r>
            <a:r>
              <a:rPr lang="en-US" altLang="zh-TW" dirty="0" smtClean="0"/>
              <a:t>(1)</a:t>
            </a:r>
            <a:r>
              <a:rPr lang="zh-TW" altLang="en-US" dirty="0" smtClean="0"/>
              <a:t>公共年金一元化。</a:t>
            </a:r>
            <a:endParaRPr lang="en-US" altLang="zh-TW" dirty="0" smtClean="0"/>
          </a:p>
          <a:p>
            <a:pPr marL="0" indent="0">
              <a:buNone/>
            </a:pPr>
            <a:r>
              <a:rPr lang="zh-TW" altLang="en-US" dirty="0" smtClean="0"/>
              <a:t>   </a:t>
            </a:r>
            <a:r>
              <a:rPr lang="en-US" altLang="zh-TW" dirty="0" smtClean="0"/>
              <a:t>(2)</a:t>
            </a:r>
            <a:r>
              <a:rPr lang="zh-TW" altLang="en-US" dirty="0" smtClean="0"/>
              <a:t>導入確定提撥的概念。</a:t>
            </a:r>
            <a:endParaRPr lang="en-US" altLang="zh-TW" dirty="0" smtClean="0"/>
          </a:p>
          <a:p>
            <a:pPr marL="0" indent="0">
              <a:buNone/>
            </a:pPr>
            <a:r>
              <a:rPr lang="zh-TW" altLang="en-US" dirty="0" smtClean="0"/>
              <a:t>   </a:t>
            </a:r>
            <a:r>
              <a:rPr lang="en-US" altLang="zh-TW" dirty="0" smtClean="0"/>
              <a:t>(3)</a:t>
            </a:r>
            <a:r>
              <a:rPr lang="zh-TW" altLang="en-US" dirty="0"/>
              <a:t>延後給付</a:t>
            </a:r>
            <a:r>
              <a:rPr lang="zh-TW" altLang="en-US" dirty="0" smtClean="0"/>
              <a:t>年齡或提前給付減額。</a:t>
            </a:r>
            <a:endParaRPr lang="en-US" altLang="zh-TW" dirty="0" smtClean="0"/>
          </a:p>
          <a:p>
            <a:pPr marL="0" indent="0">
              <a:buNone/>
            </a:pPr>
            <a:r>
              <a:rPr lang="zh-TW" altLang="en-US" dirty="0" smtClean="0"/>
              <a:t>   </a:t>
            </a:r>
            <a:r>
              <a:rPr lang="en-US" altLang="zh-TW" dirty="0" smtClean="0"/>
              <a:t>(4)</a:t>
            </a:r>
            <a:r>
              <a:rPr lang="zh-TW" altLang="en-US" dirty="0" smtClean="0"/>
              <a:t>逐年提高保險費及降低替代率。</a:t>
            </a:r>
            <a:endParaRPr lang="en-US" altLang="zh-TW" dirty="0" smtClean="0"/>
          </a:p>
        </p:txBody>
      </p:sp>
    </p:spTree>
    <p:extLst>
      <p:ext uri="{BB962C8B-B14F-4D97-AF65-F5344CB8AC3E}">
        <p14:creationId xmlns:p14="http://schemas.microsoft.com/office/powerpoint/2010/main" xmlns="" val="794039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a:spLocks noGrp="1"/>
          </p:cNvSpPr>
          <p:nvPr>
            <p:ph sz="quarter" idx="1"/>
          </p:nvPr>
        </p:nvSpPr>
        <p:spPr>
          <a:xfrm>
            <a:off x="457200" y="1412776"/>
            <a:ext cx="8229600" cy="4744184"/>
          </a:xfrm>
        </p:spPr>
        <p:txBody>
          <a:bodyPr>
            <a:normAutofit lnSpcReduction="10000"/>
          </a:bodyPr>
          <a:lstStyle/>
          <a:p>
            <a:pPr>
              <a:buFont typeface="Wingdings" pitchFamily="2" charset="2"/>
              <a:buChar char="Ø"/>
            </a:pPr>
            <a:r>
              <a:rPr lang="zh-TW" altLang="en-US" b="1" dirty="0" smtClean="0"/>
              <a:t>制度法規面：</a:t>
            </a:r>
            <a:endParaRPr lang="en-US" altLang="zh-TW" b="1" dirty="0"/>
          </a:p>
          <a:p>
            <a:pPr marL="0" indent="0">
              <a:buNone/>
            </a:pPr>
            <a:r>
              <a:rPr lang="zh-TW" altLang="en-US" dirty="0" smtClean="0"/>
              <a:t>   </a:t>
            </a:r>
            <a:r>
              <a:rPr lang="en-US" altLang="zh-TW" dirty="0" smtClean="0"/>
              <a:t>(1)</a:t>
            </a:r>
            <a:r>
              <a:rPr lang="zh-TW" altLang="en-US" dirty="0" smtClean="0"/>
              <a:t>整合不同制度之年金。</a:t>
            </a:r>
            <a:endParaRPr lang="en-US" altLang="zh-TW" dirty="0" smtClean="0"/>
          </a:p>
          <a:p>
            <a:pPr marL="0" indent="0">
              <a:buNone/>
            </a:pPr>
            <a:r>
              <a:rPr lang="zh-TW" altLang="en-US" dirty="0" smtClean="0"/>
              <a:t>   </a:t>
            </a:r>
            <a:r>
              <a:rPr lang="en-US" altLang="zh-TW" dirty="0" smtClean="0"/>
              <a:t>(2)</a:t>
            </a:r>
            <a:r>
              <a:rPr lang="zh-TW" altLang="en-US" dirty="0" smtClean="0"/>
              <a:t>促進高齡者就業。</a:t>
            </a:r>
            <a:endParaRPr lang="en-US" altLang="zh-TW" dirty="0" smtClean="0"/>
          </a:p>
          <a:p>
            <a:pPr marL="0" indent="0">
              <a:buNone/>
            </a:pPr>
            <a:r>
              <a:rPr lang="zh-TW" altLang="en-US" dirty="0" smtClean="0"/>
              <a:t>   </a:t>
            </a:r>
            <a:r>
              <a:rPr lang="en-US" altLang="zh-TW" dirty="0" smtClean="0"/>
              <a:t>(3)</a:t>
            </a:r>
            <a:r>
              <a:rPr lang="zh-TW" altLang="en-US" dirty="0" smtClean="0"/>
              <a:t>女性年金的確立。</a:t>
            </a:r>
            <a:endParaRPr lang="en-US" altLang="zh-TW" dirty="0" smtClean="0"/>
          </a:p>
          <a:p>
            <a:pPr marL="0" indent="0">
              <a:buNone/>
            </a:pPr>
            <a:r>
              <a:rPr lang="zh-TW" altLang="en-US" dirty="0" smtClean="0"/>
              <a:t>   </a:t>
            </a:r>
            <a:r>
              <a:rPr lang="en-US" altLang="zh-TW" dirty="0" smtClean="0"/>
              <a:t>(4)</a:t>
            </a:r>
            <a:r>
              <a:rPr lang="zh-TW" altLang="en-US" dirty="0" smtClean="0"/>
              <a:t>費率定期調整之機制建立。</a:t>
            </a:r>
            <a:endParaRPr lang="en-US" altLang="zh-TW" dirty="0" smtClean="0"/>
          </a:p>
          <a:p>
            <a:pPr marL="0" indent="0">
              <a:buNone/>
            </a:pPr>
            <a:r>
              <a:rPr lang="zh-TW" altLang="en-US" dirty="0" smtClean="0"/>
              <a:t>   </a:t>
            </a:r>
            <a:r>
              <a:rPr lang="en-US" altLang="zh-TW" dirty="0" smtClean="0"/>
              <a:t>(5)</a:t>
            </a:r>
            <a:r>
              <a:rPr lang="zh-TW" altLang="en-US" dirty="0" smtClean="0"/>
              <a:t>積極與民眾溝通和協調。</a:t>
            </a:r>
            <a:endParaRPr lang="en-US" altLang="zh-TW" dirty="0" smtClean="0"/>
          </a:p>
          <a:p>
            <a:pPr>
              <a:buFont typeface="Wingdings" pitchFamily="2" charset="2"/>
              <a:buChar char="Ø"/>
            </a:pPr>
            <a:r>
              <a:rPr lang="zh-TW" altLang="en-US" b="1" dirty="0" smtClean="0"/>
              <a:t>管理層面：</a:t>
            </a:r>
            <a:endParaRPr lang="en-US" altLang="zh-TW" b="1" dirty="0" smtClean="0"/>
          </a:p>
          <a:p>
            <a:pPr marL="0" indent="0">
              <a:buNone/>
            </a:pPr>
            <a:r>
              <a:rPr lang="zh-TW" altLang="en-US" dirty="0" smtClean="0"/>
              <a:t>   </a:t>
            </a:r>
            <a:r>
              <a:rPr lang="en-US" altLang="zh-TW" dirty="0" smtClean="0"/>
              <a:t>(1)</a:t>
            </a:r>
            <a:r>
              <a:rPr lang="zh-TW" altLang="en-US" dirty="0" smtClean="0"/>
              <a:t>設立獨立法人機構各自管理基金及保險業務。</a:t>
            </a:r>
            <a:endParaRPr lang="en-US" altLang="zh-TW" dirty="0" smtClean="0"/>
          </a:p>
          <a:p>
            <a:pPr marL="0" indent="0">
              <a:buNone/>
            </a:pPr>
            <a:r>
              <a:rPr lang="zh-TW" altLang="en-US" dirty="0" smtClean="0"/>
              <a:t>   </a:t>
            </a:r>
            <a:r>
              <a:rPr lang="en-US" altLang="zh-TW" dirty="0" smtClean="0"/>
              <a:t>(2)</a:t>
            </a:r>
            <a:r>
              <a:rPr lang="zh-TW" altLang="en-US" dirty="0" smtClean="0"/>
              <a:t>將基金管理，保險行政業務、監督業務分屬三個</a:t>
            </a:r>
            <a:endParaRPr lang="en-US" altLang="zh-TW" dirty="0" smtClean="0"/>
          </a:p>
          <a:p>
            <a:pPr marL="0" indent="0">
              <a:buNone/>
            </a:pPr>
            <a:r>
              <a:rPr lang="zh-TW" altLang="en-US" dirty="0" smtClean="0"/>
              <a:t>            機構管理。</a:t>
            </a:r>
            <a:endParaRPr lang="en-US" altLang="zh-TW" dirty="0" smtClean="0"/>
          </a:p>
        </p:txBody>
      </p:sp>
      <p:sp>
        <p:nvSpPr>
          <p:cNvPr id="5" name="標題 1"/>
          <p:cNvSpPr>
            <a:spLocks noGrp="1"/>
          </p:cNvSpPr>
          <p:nvPr>
            <p:ph type="title"/>
          </p:nvPr>
        </p:nvSpPr>
        <p:spPr>
          <a:xfrm>
            <a:off x="301752" y="228600"/>
            <a:ext cx="8534400" cy="758952"/>
          </a:xfrm>
        </p:spPr>
        <p:txBody>
          <a:bodyPr>
            <a:noAutofit/>
          </a:bodyPr>
          <a:lstStyle/>
          <a:p>
            <a:r>
              <a:rPr lang="zh-TW" altLang="en-US" sz="4000" dirty="0" smtClean="0">
                <a:latin typeface="標楷體" pitchFamily="65" charset="-120"/>
                <a:ea typeface="標楷體" pitchFamily="65" charset="-120"/>
              </a:rPr>
              <a:t>四、</a:t>
            </a:r>
            <a:r>
              <a:rPr lang="zh-TW" altLang="en-US" sz="4000" dirty="0">
                <a:latin typeface="標楷體" pitchFamily="65" charset="-120"/>
                <a:ea typeface="標楷體" pitchFamily="65" charset="-120"/>
              </a:rPr>
              <a:t>值得參考之</a:t>
            </a:r>
            <a:r>
              <a:rPr lang="zh-TW" altLang="en-US" sz="4000" dirty="0" smtClean="0">
                <a:latin typeface="標楷體" pitchFamily="65" charset="-120"/>
                <a:ea typeface="標楷體" pitchFamily="65" charset="-120"/>
              </a:rPr>
              <a:t>處</a:t>
            </a:r>
            <a:endParaRPr lang="zh-TW" altLang="en-US" sz="4000" dirty="0">
              <a:latin typeface="標楷體" pitchFamily="65" charset="-120"/>
              <a:ea typeface="標楷體" pitchFamily="65" charset="-120"/>
            </a:endParaRPr>
          </a:p>
        </p:txBody>
      </p:sp>
    </p:spTree>
    <p:extLst>
      <p:ext uri="{BB962C8B-B14F-4D97-AF65-F5344CB8AC3E}">
        <p14:creationId xmlns:p14="http://schemas.microsoft.com/office/powerpoint/2010/main" xmlns="" val="683513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smtClean="0"/>
              <a:t>台灣退休金制度三大支柱</a:t>
            </a:r>
            <a:endParaRPr lang="zh-TW" altLang="en-US" sz="4400" dirty="0"/>
          </a:p>
        </p:txBody>
      </p:sp>
      <p:sp>
        <p:nvSpPr>
          <p:cNvPr id="3" name="內容版面配置區 2"/>
          <p:cNvSpPr>
            <a:spLocks noGrp="1"/>
          </p:cNvSpPr>
          <p:nvPr>
            <p:ph sz="quarter" idx="1"/>
          </p:nvPr>
        </p:nvSpPr>
        <p:spPr/>
        <p:txBody>
          <a:bodyPr>
            <a:normAutofit fontScale="77500" lnSpcReduction="20000"/>
          </a:bodyPr>
          <a:lstStyle/>
          <a:p>
            <a:pPr marL="0" indent="0">
              <a:buNone/>
            </a:pPr>
            <a:endParaRPr lang="en-US" altLang="zh-TW" dirty="0" smtClean="0"/>
          </a:p>
          <a:p>
            <a:pPr>
              <a:buFont typeface="Wingdings" pitchFamily="2" charset="2"/>
              <a:buChar char="l"/>
            </a:pPr>
            <a:r>
              <a:rPr lang="zh-TW" altLang="en-US" sz="3800" b="1" dirty="0" smtClean="0"/>
              <a:t>政府提供的社會保險養老給付制度</a:t>
            </a:r>
            <a:endParaRPr lang="en-US" altLang="zh-TW" sz="3800" b="1" dirty="0"/>
          </a:p>
          <a:p>
            <a:pPr marL="0" indent="0">
              <a:buNone/>
            </a:pPr>
            <a:endParaRPr lang="en-US" altLang="zh-TW" dirty="0" smtClean="0"/>
          </a:p>
          <a:p>
            <a:pPr marL="0" indent="0">
              <a:buNone/>
            </a:pPr>
            <a:r>
              <a:rPr lang="zh-TW" altLang="en-US" dirty="0"/>
              <a:t> </a:t>
            </a:r>
            <a:r>
              <a:rPr lang="zh-TW" altLang="en-US" dirty="0" smtClean="0"/>
              <a:t>  例如</a:t>
            </a:r>
            <a:r>
              <a:rPr lang="en-US" altLang="zh-TW" dirty="0"/>
              <a:t>:</a:t>
            </a:r>
            <a:r>
              <a:rPr lang="zh-TW" altLang="en-US" dirty="0"/>
              <a:t>公保、勞保、軍保、農保、國民</a:t>
            </a:r>
            <a:r>
              <a:rPr lang="zh-TW" altLang="en-US" dirty="0" smtClean="0"/>
              <a:t>年金。</a:t>
            </a:r>
            <a:endParaRPr lang="en-US" altLang="zh-TW" dirty="0" smtClean="0"/>
          </a:p>
          <a:p>
            <a:pPr marL="0" indent="0">
              <a:buNone/>
            </a:pPr>
            <a:endParaRPr lang="en-US" altLang="zh-TW" dirty="0" smtClean="0"/>
          </a:p>
          <a:p>
            <a:pPr>
              <a:buFont typeface="Wingdings" pitchFamily="2" charset="2"/>
              <a:buChar char="l"/>
            </a:pPr>
            <a:r>
              <a:rPr lang="zh-TW" altLang="en-US" sz="3800" b="1" dirty="0"/>
              <a:t>職業</a:t>
            </a:r>
            <a:r>
              <a:rPr lang="en-US" altLang="zh-TW" sz="3800" b="1" dirty="0"/>
              <a:t>/</a:t>
            </a:r>
            <a:r>
              <a:rPr lang="zh-TW" altLang="en-US" sz="3800" b="1" dirty="0"/>
              <a:t>企業退休金</a:t>
            </a:r>
            <a:r>
              <a:rPr lang="zh-TW" altLang="en-US" sz="3800" b="1" dirty="0" smtClean="0"/>
              <a:t>制度</a:t>
            </a:r>
            <a:endParaRPr lang="en-US" altLang="zh-TW" sz="3800" b="1" dirty="0" smtClean="0"/>
          </a:p>
          <a:p>
            <a:pPr>
              <a:buFont typeface="Wingdings" pitchFamily="2" charset="2"/>
              <a:buChar char="l"/>
            </a:pPr>
            <a:endParaRPr lang="en-US" altLang="zh-TW" dirty="0"/>
          </a:p>
          <a:p>
            <a:pPr marL="0" indent="0">
              <a:buNone/>
            </a:pPr>
            <a:r>
              <a:rPr lang="zh-TW" altLang="en-US" dirty="0" smtClean="0"/>
              <a:t>   例如</a:t>
            </a:r>
            <a:r>
              <a:rPr lang="en-US" altLang="zh-TW" dirty="0"/>
              <a:t>:</a:t>
            </a:r>
            <a:r>
              <a:rPr lang="zh-TW" altLang="en-US" sz="2800" dirty="0"/>
              <a:t>軍公教人員退撫制度、勞基法退休金</a:t>
            </a:r>
            <a:r>
              <a:rPr lang="en-US" altLang="zh-TW" sz="2800" dirty="0"/>
              <a:t>(</a:t>
            </a:r>
            <a:r>
              <a:rPr lang="zh-TW" altLang="en-US" sz="2800" dirty="0"/>
              <a:t>舊制</a:t>
            </a:r>
            <a:r>
              <a:rPr lang="en-US" altLang="zh-TW" sz="2800" dirty="0"/>
              <a:t>)</a:t>
            </a:r>
            <a:r>
              <a:rPr lang="zh-TW" altLang="en-US" sz="2800" dirty="0"/>
              <a:t>、勞工</a:t>
            </a:r>
            <a:r>
              <a:rPr lang="zh-TW" altLang="en-US" sz="2800" dirty="0" smtClean="0"/>
              <a:t>退休條</a:t>
            </a:r>
            <a:endParaRPr lang="en-US" altLang="zh-TW" sz="2800" dirty="0" smtClean="0"/>
          </a:p>
          <a:p>
            <a:pPr marL="0" indent="0">
              <a:buNone/>
            </a:pPr>
            <a:r>
              <a:rPr lang="zh-TW" altLang="en-US" sz="2800" dirty="0" smtClean="0"/>
              <a:t>            例</a:t>
            </a:r>
            <a:r>
              <a:rPr lang="en-US" altLang="zh-TW" sz="2800" dirty="0"/>
              <a:t>(</a:t>
            </a:r>
            <a:r>
              <a:rPr lang="zh-TW" altLang="en-US" sz="2800" dirty="0"/>
              <a:t>新制</a:t>
            </a:r>
            <a:r>
              <a:rPr lang="en-US" altLang="zh-TW" sz="2800" dirty="0"/>
              <a:t>)</a:t>
            </a:r>
            <a:r>
              <a:rPr lang="zh-TW" altLang="en-US" sz="2800" dirty="0"/>
              <a:t>、私校教職員工退撫</a:t>
            </a:r>
            <a:r>
              <a:rPr lang="zh-TW" altLang="en-US" sz="2800" dirty="0" smtClean="0"/>
              <a:t>制度。</a:t>
            </a:r>
            <a:endParaRPr lang="en-US" altLang="zh-TW" sz="2800" dirty="0"/>
          </a:p>
          <a:p>
            <a:pPr marL="0" indent="0">
              <a:buNone/>
            </a:pPr>
            <a:r>
              <a:rPr lang="zh-TW" altLang="en-US" sz="2200" dirty="0" smtClean="0"/>
              <a:t>  </a:t>
            </a:r>
            <a:endParaRPr lang="en-US" altLang="zh-TW" sz="2200" dirty="0"/>
          </a:p>
          <a:p>
            <a:pPr>
              <a:buFont typeface="Wingdings" pitchFamily="2" charset="2"/>
              <a:buChar char="l"/>
            </a:pPr>
            <a:r>
              <a:rPr lang="zh-TW" altLang="en-US" sz="3800" b="1" dirty="0"/>
              <a:t>個人退休</a:t>
            </a:r>
            <a:r>
              <a:rPr lang="zh-TW" altLang="en-US" sz="3800" b="1" dirty="0" smtClean="0"/>
              <a:t>儲蓄</a:t>
            </a:r>
            <a:endParaRPr lang="en-US" altLang="zh-TW" sz="3800" b="1" dirty="0" smtClean="0"/>
          </a:p>
          <a:p>
            <a:pPr>
              <a:buFont typeface="Wingdings" pitchFamily="2" charset="2"/>
              <a:buChar char="l"/>
            </a:pPr>
            <a:endParaRPr lang="en-US" altLang="zh-TW" dirty="0"/>
          </a:p>
          <a:p>
            <a:pPr marL="0" indent="0">
              <a:buNone/>
            </a:pPr>
            <a:r>
              <a:rPr lang="zh-TW" altLang="en-US" dirty="0" smtClean="0"/>
              <a:t>   例如</a:t>
            </a:r>
            <a:r>
              <a:rPr lang="en-US" altLang="zh-TW" dirty="0"/>
              <a:t>:</a:t>
            </a:r>
            <a:r>
              <a:rPr lang="zh-TW" altLang="en-US" dirty="0"/>
              <a:t>個人退休儲蓄</a:t>
            </a:r>
            <a:r>
              <a:rPr lang="zh-TW" altLang="en-US" dirty="0" smtClean="0"/>
              <a:t>或購買</a:t>
            </a:r>
            <a:r>
              <a:rPr lang="zh-TW" altLang="en-US" dirty="0"/>
              <a:t>商業年金</a:t>
            </a:r>
            <a:r>
              <a:rPr lang="zh-TW" altLang="en-US" dirty="0" smtClean="0"/>
              <a:t>保險。</a:t>
            </a:r>
            <a:endParaRPr lang="zh-TW" altLang="en-US" dirty="0"/>
          </a:p>
        </p:txBody>
      </p:sp>
    </p:spTree>
    <p:extLst>
      <p:ext uri="{BB962C8B-B14F-4D97-AF65-F5344CB8AC3E}">
        <p14:creationId xmlns:p14="http://schemas.microsoft.com/office/powerpoint/2010/main" xmlns="" val="1804113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Age pension</a:t>
            </a:r>
            <a:endParaRPr lang="zh-TW" altLang="en-US" dirty="0"/>
          </a:p>
        </p:txBody>
      </p:sp>
      <p:sp>
        <p:nvSpPr>
          <p:cNvPr id="3" name="內容版面配置區 2"/>
          <p:cNvSpPr>
            <a:spLocks noGrp="1"/>
          </p:cNvSpPr>
          <p:nvPr>
            <p:ph sz="quarter" idx="1"/>
          </p:nvPr>
        </p:nvSpPr>
        <p:spPr/>
        <p:txBody>
          <a:bodyPr>
            <a:noAutofit/>
          </a:bodyPr>
          <a:lstStyle/>
          <a:p>
            <a:r>
              <a:rPr lang="zh-TW" altLang="en-US" sz="3200" dirty="0"/>
              <a:t>資金來源於財政</a:t>
            </a:r>
            <a:r>
              <a:rPr lang="zh-TW" altLang="en-US" sz="3200" dirty="0" smtClean="0"/>
              <a:t>稅收</a:t>
            </a:r>
            <a:endParaRPr lang="en-US" altLang="zh-TW" sz="3200" dirty="0" smtClean="0"/>
          </a:p>
          <a:p>
            <a:r>
              <a:rPr lang="zh-TW" altLang="en-US" sz="3200" dirty="0" smtClean="0"/>
              <a:t>基本</a:t>
            </a:r>
            <a:r>
              <a:rPr lang="zh-TW" altLang="en-US" sz="3200" dirty="0"/>
              <a:t>養老金領取對象為澳大利亞公民和在澳大利亞居住</a:t>
            </a:r>
            <a:r>
              <a:rPr lang="en-US" altLang="zh-TW" sz="3200" dirty="0"/>
              <a:t>10</a:t>
            </a:r>
            <a:r>
              <a:rPr lang="zh-TW" altLang="en-US" sz="3200" dirty="0"/>
              <a:t>年以上的外籍</a:t>
            </a:r>
            <a:r>
              <a:rPr lang="zh-TW" altLang="en-US" sz="3200" dirty="0" smtClean="0"/>
              <a:t>移民</a:t>
            </a:r>
            <a:endParaRPr lang="en-US" altLang="zh-TW" sz="3200" dirty="0" smtClean="0"/>
          </a:p>
          <a:p>
            <a:r>
              <a:rPr lang="zh-TW" altLang="en-US" sz="3200" dirty="0" smtClean="0"/>
              <a:t>領取</a:t>
            </a:r>
            <a:r>
              <a:rPr lang="zh-TW" altLang="en-US" sz="3200" dirty="0"/>
              <a:t>條件是退休人群中的低收入者，由社會保障部門工作人員對他們的收入和財產進行評估，然後作出是否給付養老金以及給付多少</a:t>
            </a:r>
            <a:r>
              <a:rPr lang="zh-TW" altLang="en-US" sz="3200" dirty="0" smtClean="0"/>
              <a:t>養老金</a:t>
            </a:r>
            <a:endParaRPr lang="en-US" altLang="zh-TW" sz="3200" dirty="0" smtClean="0"/>
          </a:p>
          <a:p>
            <a:r>
              <a:rPr lang="zh-TW" altLang="en-US" sz="3200" dirty="0" smtClean="0"/>
              <a:t>基本</a:t>
            </a:r>
            <a:r>
              <a:rPr lang="zh-TW" altLang="en-US" sz="3200" dirty="0"/>
              <a:t>養老金個人最高領取額為每周</a:t>
            </a:r>
            <a:r>
              <a:rPr lang="en-US" altLang="zh-TW" sz="3200" dirty="0"/>
              <a:t>569.80</a:t>
            </a:r>
            <a:r>
              <a:rPr lang="zh-TW" altLang="en-US" sz="3200" dirty="0"/>
              <a:t>澳元，夫婦最高領取額為每周</a:t>
            </a:r>
            <a:r>
              <a:rPr lang="en-US" altLang="zh-TW" sz="3200" dirty="0"/>
              <a:t>951.80</a:t>
            </a:r>
            <a:r>
              <a:rPr lang="zh-TW" altLang="en-US" sz="3200" dirty="0"/>
              <a:t>澳</a:t>
            </a:r>
            <a:r>
              <a:rPr lang="zh-TW" altLang="en-US" sz="3200" dirty="0" smtClean="0"/>
              <a:t>元</a:t>
            </a:r>
            <a:endParaRPr lang="zh-TW" altLang="en-US" sz="3200" dirty="0"/>
          </a:p>
        </p:txBody>
      </p:sp>
    </p:spTree>
    <p:extLst>
      <p:ext uri="{BB962C8B-B14F-4D97-AF65-F5344CB8AC3E}">
        <p14:creationId xmlns:p14="http://schemas.microsoft.com/office/powerpoint/2010/main" xmlns="" val="40817395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smtClean="0"/>
              <a:t>第一層給付</a:t>
            </a:r>
            <a:r>
              <a:rPr lang="en-US" altLang="zh-TW" sz="4400" dirty="0" smtClean="0"/>
              <a:t>-</a:t>
            </a:r>
            <a:r>
              <a:rPr lang="zh-TW" altLang="en-US" sz="4400" dirty="0" smtClean="0"/>
              <a:t>國民年金</a:t>
            </a:r>
            <a:endParaRPr lang="zh-TW" altLang="en-US" sz="4400" dirty="0"/>
          </a:p>
        </p:txBody>
      </p:sp>
      <p:sp>
        <p:nvSpPr>
          <p:cNvPr id="3" name="內容版面配置區 2"/>
          <p:cNvSpPr>
            <a:spLocks noGrp="1"/>
          </p:cNvSpPr>
          <p:nvPr>
            <p:ph sz="quarter" idx="1"/>
          </p:nvPr>
        </p:nvSpPr>
        <p:spPr/>
        <p:txBody>
          <a:bodyPr>
            <a:normAutofit fontScale="92500" lnSpcReduction="10000"/>
          </a:bodyPr>
          <a:lstStyle/>
          <a:p>
            <a:r>
              <a:rPr lang="zh-TW" altLang="en-US" dirty="0" smtClean="0"/>
              <a:t>確定給付退休金制度</a:t>
            </a:r>
            <a:r>
              <a:rPr lang="en-US" altLang="zh-TW" dirty="0" smtClean="0"/>
              <a:t>(DB)</a:t>
            </a:r>
          </a:p>
          <a:p>
            <a:r>
              <a:rPr lang="zh-TW" altLang="en-US" dirty="0" smtClean="0"/>
              <a:t>保險費</a:t>
            </a:r>
            <a:r>
              <a:rPr lang="en-US" altLang="zh-TW" dirty="0" smtClean="0"/>
              <a:t>:</a:t>
            </a:r>
          </a:p>
          <a:p>
            <a:pPr marL="0" indent="0">
              <a:buNone/>
            </a:pPr>
            <a:r>
              <a:rPr lang="zh-TW" altLang="en-US" dirty="0"/>
              <a:t> </a:t>
            </a:r>
            <a:r>
              <a:rPr lang="zh-TW" altLang="en-US" dirty="0" smtClean="0"/>
              <a:t>   投保</a:t>
            </a:r>
            <a:r>
              <a:rPr lang="zh-TW" altLang="en-US" dirty="0"/>
              <a:t>薪資的</a:t>
            </a:r>
            <a:r>
              <a:rPr lang="en-US" altLang="zh-TW" dirty="0"/>
              <a:t>6.5%-12%(40-100</a:t>
            </a:r>
            <a:r>
              <a:rPr lang="en-US" altLang="zh-TW" dirty="0" smtClean="0"/>
              <a:t>%</a:t>
            </a:r>
            <a:r>
              <a:rPr lang="zh-TW" altLang="en-US" dirty="0"/>
              <a:t>由政府及縣市政府補助</a:t>
            </a:r>
            <a:r>
              <a:rPr lang="en-US" altLang="zh-TW" dirty="0" smtClean="0"/>
              <a:t>)</a:t>
            </a:r>
            <a:r>
              <a:rPr lang="zh-TW" altLang="en-US" dirty="0" smtClean="0"/>
              <a:t>。</a:t>
            </a:r>
            <a:endParaRPr lang="en-US" altLang="zh-TW" dirty="0" smtClean="0"/>
          </a:p>
          <a:p>
            <a:r>
              <a:rPr lang="zh-TW" altLang="en-US" dirty="0"/>
              <a:t>基金財務</a:t>
            </a:r>
            <a:r>
              <a:rPr lang="en-US" altLang="zh-TW" dirty="0"/>
              <a:t>:</a:t>
            </a:r>
            <a:r>
              <a:rPr lang="zh-TW" altLang="en-US" dirty="0"/>
              <a:t>隨收隨</a:t>
            </a:r>
            <a:r>
              <a:rPr lang="zh-TW" altLang="en-US" dirty="0" smtClean="0"/>
              <a:t>付制。</a:t>
            </a:r>
            <a:endParaRPr lang="en-US" altLang="zh-TW" dirty="0" smtClean="0"/>
          </a:p>
          <a:p>
            <a:r>
              <a:rPr lang="zh-TW" altLang="en-US" dirty="0"/>
              <a:t>領取資格</a:t>
            </a:r>
            <a:r>
              <a:rPr lang="en-US" altLang="zh-TW" dirty="0" smtClean="0"/>
              <a:t>:</a:t>
            </a:r>
          </a:p>
          <a:p>
            <a:pPr marL="0" indent="0">
              <a:buNone/>
            </a:pPr>
            <a:r>
              <a:rPr lang="zh-TW" altLang="en-US" dirty="0" smtClean="0"/>
              <a:t>    年滿</a:t>
            </a:r>
            <a:r>
              <a:rPr lang="en-US" altLang="zh-TW" dirty="0" smtClean="0"/>
              <a:t>65</a:t>
            </a:r>
            <a:r>
              <a:rPr lang="zh-TW" altLang="en-US" dirty="0" smtClean="0"/>
              <a:t>歲當月起按月發給。</a:t>
            </a:r>
            <a:endParaRPr lang="en-US" altLang="zh-TW" dirty="0" smtClean="0"/>
          </a:p>
          <a:p>
            <a:r>
              <a:rPr lang="zh-TW" altLang="en-US" dirty="0" smtClean="0"/>
              <a:t>給付標準</a:t>
            </a:r>
            <a:r>
              <a:rPr lang="en-US" altLang="zh-TW" dirty="0" smtClean="0"/>
              <a:t>:</a:t>
            </a:r>
          </a:p>
          <a:p>
            <a:pPr>
              <a:buClr>
                <a:srgbClr val="C00000"/>
              </a:buClr>
              <a:buFont typeface="Wingdings" pitchFamily="2" charset="2"/>
              <a:buChar char="Ø"/>
            </a:pPr>
            <a:r>
              <a:rPr lang="zh-TW" altLang="en-US" dirty="0" smtClean="0"/>
              <a:t> 投保薪資</a:t>
            </a:r>
            <a:r>
              <a:rPr lang="en-US" altLang="zh-TW" dirty="0" smtClean="0"/>
              <a:t>17280</a:t>
            </a:r>
            <a:r>
              <a:rPr lang="zh-TW" altLang="en-US" dirty="0" smtClean="0"/>
              <a:t>元</a:t>
            </a:r>
            <a:endParaRPr lang="en-US" altLang="zh-TW" dirty="0" smtClean="0"/>
          </a:p>
          <a:p>
            <a:pPr>
              <a:buClr>
                <a:srgbClr val="C00000"/>
              </a:buClr>
              <a:buFont typeface="Wingdings" pitchFamily="2" charset="2"/>
              <a:buChar char="Ø"/>
            </a:pPr>
            <a:r>
              <a:rPr lang="zh-TW" altLang="en-US" dirty="0"/>
              <a:t> </a:t>
            </a:r>
            <a:r>
              <a:rPr lang="zh-TW" altLang="en-US" dirty="0" smtClean="0"/>
              <a:t>給付</a:t>
            </a:r>
            <a:r>
              <a:rPr lang="zh-TW" altLang="en-US" dirty="0"/>
              <a:t>金殼依下列兩公式計算後，擇優</a:t>
            </a:r>
            <a:r>
              <a:rPr lang="zh-TW" altLang="en-US" dirty="0" smtClean="0"/>
              <a:t>發給</a:t>
            </a:r>
            <a:endParaRPr lang="en-US" altLang="zh-TW" dirty="0" smtClean="0"/>
          </a:p>
          <a:p>
            <a:pPr lvl="2">
              <a:lnSpc>
                <a:spcPct val="80000"/>
              </a:lnSpc>
            </a:pPr>
            <a:r>
              <a:rPr lang="en-US" altLang="zh-TW" dirty="0" smtClean="0">
                <a:latin typeface="標楷體" pitchFamily="65" charset="-120"/>
                <a:ea typeface="標楷體" pitchFamily="65" charset="-120"/>
              </a:rPr>
              <a:t>A</a:t>
            </a:r>
            <a:r>
              <a:rPr lang="zh-TW" altLang="en-US" dirty="0">
                <a:latin typeface="標楷體" pitchFamily="65" charset="-120"/>
                <a:ea typeface="標楷體" pitchFamily="65" charset="-120"/>
              </a:rPr>
              <a:t>式</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月投保金額</a:t>
            </a:r>
            <a:r>
              <a:rPr lang="en-US" altLang="zh-TW" dirty="0">
                <a:latin typeface="標楷體" pitchFamily="65" charset="-120"/>
                <a:ea typeface="標楷體" pitchFamily="65" charset="-120"/>
              </a:rPr>
              <a:t>×0.65%×</a:t>
            </a:r>
            <a:r>
              <a:rPr lang="zh-TW" altLang="en-US" dirty="0">
                <a:latin typeface="標楷體" pitchFamily="65" charset="-120"/>
                <a:ea typeface="標楷體" pitchFamily="65" charset="-120"/>
              </a:rPr>
              <a:t>投保年資</a:t>
            </a:r>
            <a:r>
              <a:rPr lang="en-US" altLang="zh-TW" dirty="0">
                <a:latin typeface="標楷體" pitchFamily="65" charset="-120"/>
                <a:ea typeface="標楷體" pitchFamily="65" charset="-120"/>
              </a:rPr>
              <a:t>+3,000</a:t>
            </a:r>
            <a:r>
              <a:rPr lang="zh-TW" altLang="en-US" dirty="0">
                <a:latin typeface="標楷體" pitchFamily="65" charset="-120"/>
                <a:ea typeface="標楷體" pitchFamily="65" charset="-120"/>
              </a:rPr>
              <a:t>元</a:t>
            </a:r>
          </a:p>
          <a:p>
            <a:pPr lvl="2">
              <a:lnSpc>
                <a:spcPct val="80000"/>
              </a:lnSpc>
            </a:pPr>
            <a:r>
              <a:rPr lang="en-US" altLang="zh-TW" dirty="0">
                <a:latin typeface="標楷體" pitchFamily="65" charset="-120"/>
                <a:ea typeface="標楷體" pitchFamily="65" charset="-120"/>
              </a:rPr>
              <a:t>B</a:t>
            </a:r>
            <a:r>
              <a:rPr lang="zh-TW" altLang="en-US" dirty="0">
                <a:latin typeface="標楷體" pitchFamily="65" charset="-120"/>
                <a:ea typeface="標楷體" pitchFamily="65" charset="-120"/>
              </a:rPr>
              <a:t>式</a:t>
            </a:r>
            <a:r>
              <a:rPr lang="en-US" altLang="zh-TW" dirty="0">
                <a:latin typeface="標楷體" pitchFamily="65" charset="-120"/>
                <a:ea typeface="標楷體" pitchFamily="65" charset="-120"/>
              </a:rPr>
              <a:t>=</a:t>
            </a:r>
            <a:r>
              <a:rPr lang="zh-TW" altLang="en-US" dirty="0">
                <a:latin typeface="標楷體" pitchFamily="65" charset="-120"/>
                <a:ea typeface="標楷體" pitchFamily="65" charset="-120"/>
              </a:rPr>
              <a:t>月投保金額</a:t>
            </a:r>
            <a:r>
              <a:rPr lang="en-US" altLang="zh-TW" dirty="0">
                <a:latin typeface="標楷體" pitchFamily="65" charset="-120"/>
                <a:ea typeface="標楷體" pitchFamily="65" charset="-120"/>
              </a:rPr>
              <a:t>×1.3%×</a:t>
            </a:r>
            <a:r>
              <a:rPr lang="zh-TW" altLang="en-US" dirty="0">
                <a:latin typeface="標楷體" pitchFamily="65" charset="-120"/>
                <a:ea typeface="標楷體" pitchFamily="65" charset="-120"/>
              </a:rPr>
              <a:t>投保年資 </a:t>
            </a:r>
            <a:r>
              <a:rPr lang="en-US" altLang="zh-TW" dirty="0">
                <a:latin typeface="標楷體" pitchFamily="65" charset="-120"/>
                <a:ea typeface="標楷體" pitchFamily="65" charset="-120"/>
              </a:rPr>
              <a:t>(27</a:t>
            </a:r>
            <a:r>
              <a:rPr lang="zh-TW" altLang="en-US" dirty="0">
                <a:latin typeface="標楷體" pitchFamily="65" charset="-120"/>
                <a:ea typeface="標楷體" pitchFamily="65" charset="-120"/>
              </a:rPr>
              <a:t>年以上選</a:t>
            </a:r>
            <a:r>
              <a:rPr lang="en-US" altLang="zh-TW" dirty="0">
                <a:latin typeface="標楷體" pitchFamily="65" charset="-120"/>
                <a:ea typeface="標楷體" pitchFamily="65" charset="-120"/>
              </a:rPr>
              <a:t>B</a:t>
            </a:r>
            <a:r>
              <a:rPr lang="zh-TW" altLang="en-US" dirty="0">
                <a:latin typeface="標楷體" pitchFamily="65" charset="-120"/>
                <a:ea typeface="標楷體" pitchFamily="65" charset="-120"/>
              </a:rPr>
              <a:t>式</a:t>
            </a:r>
            <a:r>
              <a:rPr lang="en-US" altLang="zh-TW" dirty="0">
                <a:latin typeface="標楷體" pitchFamily="65" charset="-120"/>
                <a:ea typeface="標楷體" pitchFamily="65" charset="-120"/>
              </a:rPr>
              <a:t>)</a:t>
            </a:r>
          </a:p>
          <a:p>
            <a:pPr marL="0" indent="0">
              <a:buNone/>
            </a:pPr>
            <a:endParaRPr lang="zh-TW" altLang="en-US" dirty="0"/>
          </a:p>
        </p:txBody>
      </p:sp>
    </p:spTree>
    <p:extLst>
      <p:ext uri="{BB962C8B-B14F-4D97-AF65-F5344CB8AC3E}">
        <p14:creationId xmlns:p14="http://schemas.microsoft.com/office/powerpoint/2010/main" xmlns="" val="26105101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smtClean="0"/>
              <a:t>第一層給付</a:t>
            </a:r>
            <a:r>
              <a:rPr lang="en-US" altLang="zh-TW" sz="4400" dirty="0" smtClean="0"/>
              <a:t>-</a:t>
            </a:r>
            <a:r>
              <a:rPr lang="zh-TW" altLang="en-US" sz="4400" dirty="0" smtClean="0"/>
              <a:t>勞工保險</a:t>
            </a:r>
            <a:endParaRPr lang="zh-TW" altLang="en-US" sz="4400" dirty="0"/>
          </a:p>
        </p:txBody>
      </p:sp>
      <p:sp>
        <p:nvSpPr>
          <p:cNvPr id="3" name="內容版面配置區 2"/>
          <p:cNvSpPr>
            <a:spLocks noGrp="1"/>
          </p:cNvSpPr>
          <p:nvPr>
            <p:ph sz="quarter" idx="1"/>
          </p:nvPr>
        </p:nvSpPr>
        <p:spPr>
          <a:xfrm>
            <a:off x="301752" y="1527048"/>
            <a:ext cx="8662736" cy="4572000"/>
          </a:xfrm>
        </p:spPr>
        <p:txBody>
          <a:bodyPr>
            <a:normAutofit lnSpcReduction="10000"/>
          </a:bodyPr>
          <a:lstStyle/>
          <a:p>
            <a:pPr>
              <a:lnSpc>
                <a:spcPct val="90000"/>
              </a:lnSpc>
            </a:pPr>
            <a:r>
              <a:rPr lang="zh-TW" altLang="en-US" sz="2800" dirty="0">
                <a:latin typeface="+mn-ea"/>
              </a:rPr>
              <a:t>確定給付退休金制度</a:t>
            </a:r>
            <a:r>
              <a:rPr lang="zh-TW" altLang="en-US" sz="2800" dirty="0" smtClean="0">
                <a:latin typeface="+mn-ea"/>
              </a:rPr>
              <a:t>（</a:t>
            </a:r>
            <a:r>
              <a:rPr lang="en-US" altLang="zh-TW" sz="2800" dirty="0" smtClean="0">
                <a:latin typeface="+mn-ea"/>
              </a:rPr>
              <a:t>DB</a:t>
            </a:r>
            <a:r>
              <a:rPr lang="zh-TW" altLang="en-US" sz="2800" dirty="0" smtClean="0">
                <a:latin typeface="+mn-ea"/>
              </a:rPr>
              <a:t>）</a:t>
            </a:r>
            <a:endParaRPr lang="zh-TW" altLang="en-US" sz="2800" dirty="0">
              <a:latin typeface="+mn-ea"/>
            </a:endParaRPr>
          </a:p>
          <a:p>
            <a:pPr>
              <a:lnSpc>
                <a:spcPct val="90000"/>
              </a:lnSpc>
            </a:pPr>
            <a:r>
              <a:rPr lang="zh-TW" altLang="en-US" sz="2800" dirty="0">
                <a:latin typeface="+mn-ea"/>
              </a:rPr>
              <a:t>保險費</a:t>
            </a:r>
            <a:r>
              <a:rPr lang="zh-TW" altLang="en-US" sz="2800" dirty="0" smtClean="0">
                <a:latin typeface="+mn-ea"/>
              </a:rPr>
              <a:t>：</a:t>
            </a:r>
            <a:endParaRPr lang="en-US" altLang="zh-TW" sz="2800" dirty="0" smtClean="0">
              <a:latin typeface="+mn-ea"/>
            </a:endParaRPr>
          </a:p>
          <a:p>
            <a:pPr marL="0" indent="0">
              <a:lnSpc>
                <a:spcPct val="90000"/>
              </a:lnSpc>
              <a:buNone/>
            </a:pPr>
            <a:r>
              <a:rPr lang="zh-TW" altLang="en-US" sz="2800" dirty="0" smtClean="0">
                <a:latin typeface="+mn-ea"/>
              </a:rPr>
              <a:t>  投保</a:t>
            </a:r>
            <a:r>
              <a:rPr lang="zh-TW" altLang="en-US" sz="2800" dirty="0">
                <a:latin typeface="+mn-ea"/>
              </a:rPr>
              <a:t>薪資的</a:t>
            </a:r>
            <a:r>
              <a:rPr lang="en-US" altLang="zh-TW" sz="2800" dirty="0">
                <a:latin typeface="+mn-ea"/>
              </a:rPr>
              <a:t>5.5%(60-80%</a:t>
            </a:r>
            <a:r>
              <a:rPr lang="zh-TW" altLang="en-US" sz="2800" dirty="0">
                <a:latin typeface="+mn-ea"/>
              </a:rPr>
              <a:t>由政府及雇主補助</a:t>
            </a:r>
            <a:r>
              <a:rPr lang="zh-TW" altLang="en-US" sz="2800" dirty="0" smtClean="0">
                <a:latin typeface="+mn-ea"/>
              </a:rPr>
              <a:t>）。</a:t>
            </a:r>
            <a:endParaRPr lang="zh-TW" altLang="en-US" sz="2800" dirty="0">
              <a:latin typeface="+mn-ea"/>
            </a:endParaRPr>
          </a:p>
          <a:p>
            <a:pPr>
              <a:lnSpc>
                <a:spcPct val="90000"/>
              </a:lnSpc>
            </a:pPr>
            <a:r>
              <a:rPr lang="zh-TW" altLang="en-US" sz="2800" dirty="0">
                <a:latin typeface="+mn-ea"/>
              </a:rPr>
              <a:t>基金財務：隨收隨付制</a:t>
            </a:r>
            <a:r>
              <a:rPr lang="zh-TW" altLang="en-US" sz="2800" dirty="0" smtClean="0">
                <a:latin typeface="+mn-ea"/>
              </a:rPr>
              <a:t>基金。</a:t>
            </a:r>
            <a:endParaRPr lang="zh-TW" altLang="en-US" sz="2800" dirty="0">
              <a:latin typeface="+mn-ea"/>
            </a:endParaRPr>
          </a:p>
          <a:p>
            <a:pPr>
              <a:lnSpc>
                <a:spcPct val="90000"/>
              </a:lnSpc>
            </a:pPr>
            <a:r>
              <a:rPr lang="zh-TW" altLang="en-US" sz="2800" dirty="0">
                <a:latin typeface="+mn-ea"/>
              </a:rPr>
              <a:t>領取資格：</a:t>
            </a:r>
          </a:p>
          <a:p>
            <a:pPr lvl="1">
              <a:lnSpc>
                <a:spcPct val="90000"/>
              </a:lnSpc>
              <a:buClr>
                <a:srgbClr val="92D050"/>
              </a:buClr>
            </a:pPr>
            <a:r>
              <a:rPr lang="zh-TW" altLang="en-US" sz="2400" dirty="0">
                <a:solidFill>
                  <a:schemeClr val="tx1"/>
                </a:solidFill>
                <a:latin typeface="+mn-ea"/>
              </a:rPr>
              <a:t>加保年資已經滿</a:t>
            </a:r>
            <a:r>
              <a:rPr lang="en-US" altLang="zh-TW" sz="2400" dirty="0">
                <a:solidFill>
                  <a:schemeClr val="tx1"/>
                </a:solidFill>
                <a:latin typeface="+mn-ea"/>
              </a:rPr>
              <a:t>15</a:t>
            </a:r>
            <a:r>
              <a:rPr lang="zh-TW" altLang="en-US" sz="2400" dirty="0">
                <a:solidFill>
                  <a:schemeClr val="tx1"/>
                </a:solidFill>
                <a:latin typeface="+mn-ea"/>
              </a:rPr>
              <a:t>年且年滿</a:t>
            </a:r>
            <a:r>
              <a:rPr lang="en-US" altLang="zh-TW" sz="2400" dirty="0">
                <a:solidFill>
                  <a:schemeClr val="tx1"/>
                </a:solidFill>
                <a:latin typeface="+mn-ea"/>
              </a:rPr>
              <a:t>55</a:t>
            </a:r>
            <a:r>
              <a:rPr lang="zh-TW" altLang="en-US" sz="2400" dirty="0" smtClean="0">
                <a:solidFill>
                  <a:schemeClr val="tx1"/>
                </a:solidFill>
                <a:latin typeface="+mn-ea"/>
              </a:rPr>
              <a:t>歲者。</a:t>
            </a:r>
            <a:endParaRPr lang="en-US" altLang="zh-TW" sz="2400" dirty="0" smtClean="0">
              <a:solidFill>
                <a:schemeClr val="tx1"/>
              </a:solidFill>
              <a:latin typeface="+mn-ea"/>
            </a:endParaRPr>
          </a:p>
          <a:p>
            <a:pPr lvl="1">
              <a:lnSpc>
                <a:spcPct val="90000"/>
              </a:lnSpc>
              <a:buClr>
                <a:srgbClr val="92D050"/>
              </a:buClr>
            </a:pPr>
            <a:r>
              <a:rPr lang="zh-TW" altLang="en-US" sz="2400" dirty="0" smtClean="0">
                <a:solidFill>
                  <a:schemeClr val="tx1"/>
                </a:solidFill>
                <a:latin typeface="+mn-ea"/>
              </a:rPr>
              <a:t>在</a:t>
            </a:r>
            <a:r>
              <a:rPr lang="zh-TW" altLang="en-US" sz="2400" dirty="0">
                <a:solidFill>
                  <a:schemeClr val="tx1"/>
                </a:solidFill>
                <a:latin typeface="+mn-ea"/>
              </a:rPr>
              <a:t>同一投保單位加保年資滿</a:t>
            </a:r>
            <a:r>
              <a:rPr lang="en-US" altLang="zh-TW" sz="2400" dirty="0">
                <a:solidFill>
                  <a:schemeClr val="tx1"/>
                </a:solidFill>
                <a:latin typeface="+mn-ea"/>
              </a:rPr>
              <a:t>25</a:t>
            </a:r>
            <a:r>
              <a:rPr lang="zh-TW" altLang="en-US" sz="2400" dirty="0">
                <a:solidFill>
                  <a:schemeClr val="tx1"/>
                </a:solidFill>
                <a:latin typeface="+mn-ea"/>
              </a:rPr>
              <a:t>年</a:t>
            </a:r>
            <a:r>
              <a:rPr lang="zh-TW" altLang="en-US" sz="2400" dirty="0" smtClean="0">
                <a:solidFill>
                  <a:schemeClr val="tx1"/>
                </a:solidFill>
                <a:latin typeface="+mn-ea"/>
              </a:rPr>
              <a:t>退職。</a:t>
            </a:r>
            <a:endParaRPr lang="zh-TW" altLang="en-US" sz="2400" dirty="0">
              <a:solidFill>
                <a:schemeClr val="tx1"/>
              </a:solidFill>
              <a:latin typeface="+mn-ea"/>
            </a:endParaRPr>
          </a:p>
          <a:p>
            <a:pPr>
              <a:lnSpc>
                <a:spcPct val="90000"/>
              </a:lnSpc>
            </a:pPr>
            <a:r>
              <a:rPr lang="zh-TW" altLang="en-US" sz="2800" dirty="0">
                <a:latin typeface="+mn-ea"/>
              </a:rPr>
              <a:t>給付標準</a:t>
            </a:r>
            <a:r>
              <a:rPr lang="en-US" altLang="zh-TW" sz="2800" dirty="0">
                <a:latin typeface="+mn-ea"/>
              </a:rPr>
              <a:t>:</a:t>
            </a:r>
            <a:r>
              <a:rPr lang="zh-TW" altLang="en-US" sz="2800" dirty="0">
                <a:latin typeface="+mn-ea"/>
              </a:rPr>
              <a:t>一次領取養老</a:t>
            </a:r>
            <a:r>
              <a:rPr lang="zh-TW" altLang="en-US" sz="2800" dirty="0" smtClean="0">
                <a:latin typeface="+mn-ea"/>
              </a:rPr>
              <a:t>給付 </a:t>
            </a:r>
            <a:endParaRPr lang="en-US" altLang="zh-TW" sz="2400" dirty="0" smtClean="0">
              <a:solidFill>
                <a:schemeClr val="tx1"/>
              </a:solidFill>
              <a:latin typeface="+mn-ea"/>
            </a:endParaRPr>
          </a:p>
          <a:p>
            <a:pPr lvl="1">
              <a:lnSpc>
                <a:spcPct val="90000"/>
              </a:lnSpc>
              <a:buClr>
                <a:srgbClr val="00B0F0"/>
              </a:buClr>
            </a:pPr>
            <a:r>
              <a:rPr lang="zh-TW" altLang="en-US" sz="2400" dirty="0" smtClean="0">
                <a:solidFill>
                  <a:schemeClr val="tx1"/>
                </a:solidFill>
                <a:latin typeface="+mn-ea"/>
              </a:rPr>
              <a:t>以</a:t>
            </a:r>
            <a:r>
              <a:rPr lang="zh-TW" altLang="en-US" sz="2400" dirty="0">
                <a:solidFill>
                  <a:schemeClr val="tx1"/>
                </a:solidFill>
                <a:latin typeface="+mn-ea"/>
              </a:rPr>
              <a:t>最後三年平均月投保薪資為給付</a:t>
            </a:r>
            <a:r>
              <a:rPr lang="zh-TW" altLang="en-US" sz="2400" dirty="0" smtClean="0">
                <a:solidFill>
                  <a:schemeClr val="tx1"/>
                </a:solidFill>
                <a:latin typeface="+mn-ea"/>
              </a:rPr>
              <a:t>基礎。  </a:t>
            </a:r>
            <a:endParaRPr lang="en-US" altLang="zh-TW" sz="2400" dirty="0" smtClean="0">
              <a:solidFill>
                <a:schemeClr val="tx1"/>
              </a:solidFill>
              <a:latin typeface="+mn-ea"/>
            </a:endParaRPr>
          </a:p>
          <a:p>
            <a:pPr lvl="1">
              <a:lnSpc>
                <a:spcPct val="90000"/>
              </a:lnSpc>
              <a:buClr>
                <a:srgbClr val="00B0F0"/>
              </a:buClr>
            </a:pPr>
            <a:r>
              <a:rPr lang="zh-TW" altLang="en-US" sz="2400" dirty="0" smtClean="0">
                <a:solidFill>
                  <a:schemeClr val="tx1"/>
                </a:solidFill>
                <a:latin typeface="+mn-ea"/>
              </a:rPr>
              <a:t>投保</a:t>
            </a:r>
            <a:r>
              <a:rPr lang="en-US" altLang="zh-TW" sz="2400" dirty="0">
                <a:solidFill>
                  <a:schemeClr val="tx1"/>
                </a:solidFill>
                <a:latin typeface="+mn-ea"/>
              </a:rPr>
              <a:t>1</a:t>
            </a:r>
            <a:r>
              <a:rPr lang="zh-TW" altLang="en-US" sz="2400" dirty="0">
                <a:solidFill>
                  <a:schemeClr val="tx1"/>
                </a:solidFill>
                <a:latin typeface="+mn-ea"/>
              </a:rPr>
              <a:t>年到</a:t>
            </a:r>
            <a:r>
              <a:rPr lang="en-US" altLang="zh-TW" sz="2400" dirty="0">
                <a:solidFill>
                  <a:schemeClr val="tx1"/>
                </a:solidFill>
                <a:latin typeface="+mn-ea"/>
              </a:rPr>
              <a:t>15</a:t>
            </a:r>
            <a:r>
              <a:rPr lang="zh-TW" altLang="en-US" sz="2400" dirty="0">
                <a:solidFill>
                  <a:schemeClr val="tx1"/>
                </a:solidFill>
                <a:latin typeface="+mn-ea"/>
              </a:rPr>
              <a:t>年者，每滿一年發一個月，第</a:t>
            </a:r>
            <a:r>
              <a:rPr lang="en-US" altLang="zh-TW" sz="2400" dirty="0">
                <a:solidFill>
                  <a:schemeClr val="tx1"/>
                </a:solidFill>
                <a:latin typeface="+mn-ea"/>
              </a:rPr>
              <a:t>16</a:t>
            </a:r>
            <a:r>
              <a:rPr lang="zh-TW" altLang="en-US" sz="2400" dirty="0">
                <a:solidFill>
                  <a:schemeClr val="tx1"/>
                </a:solidFill>
                <a:latin typeface="+mn-ea"/>
              </a:rPr>
              <a:t>年開始每滿一年加發兩個月，最高為</a:t>
            </a:r>
            <a:r>
              <a:rPr lang="en-US" altLang="zh-TW" sz="2400" dirty="0">
                <a:solidFill>
                  <a:schemeClr val="tx1"/>
                </a:solidFill>
                <a:latin typeface="+mn-ea"/>
              </a:rPr>
              <a:t>45</a:t>
            </a:r>
            <a:r>
              <a:rPr lang="zh-TW" altLang="en-US" sz="2400" dirty="0">
                <a:solidFill>
                  <a:schemeClr val="tx1"/>
                </a:solidFill>
                <a:latin typeface="+mn-ea"/>
              </a:rPr>
              <a:t>個月。</a:t>
            </a:r>
            <a:endParaRPr lang="en-US" altLang="zh-TW" sz="2400" dirty="0" smtClean="0">
              <a:solidFill>
                <a:schemeClr val="tx1"/>
              </a:solidFill>
              <a:latin typeface="+mn-ea"/>
            </a:endParaRPr>
          </a:p>
          <a:p>
            <a:pPr marL="274320" lvl="1" indent="0">
              <a:lnSpc>
                <a:spcPct val="90000"/>
              </a:lnSpc>
              <a:buClr>
                <a:srgbClr val="00B0F0"/>
              </a:buClr>
              <a:buNone/>
            </a:pPr>
            <a:endParaRPr lang="en-US" altLang="zh-TW" sz="2400" dirty="0" smtClean="0">
              <a:solidFill>
                <a:schemeClr val="tx1"/>
              </a:solidFill>
              <a:latin typeface="標楷體" pitchFamily="65" charset="-120"/>
              <a:ea typeface="標楷體" pitchFamily="65" charset="-120"/>
            </a:endParaRPr>
          </a:p>
          <a:p>
            <a:pPr lvl="1">
              <a:lnSpc>
                <a:spcPct val="90000"/>
              </a:lnSpc>
              <a:buClr>
                <a:srgbClr val="00B0F0"/>
              </a:buClr>
            </a:pPr>
            <a:endParaRPr lang="zh-TW" altLang="en-US" sz="2400" dirty="0">
              <a:solidFill>
                <a:schemeClr val="tx1"/>
              </a:solidFill>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xmlns="" val="37204305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smtClean="0"/>
              <a:t>勞保改制</a:t>
            </a:r>
            <a:r>
              <a:rPr lang="en-US" altLang="zh-TW" sz="4400" dirty="0" smtClean="0"/>
              <a:t>-</a:t>
            </a:r>
            <a:r>
              <a:rPr lang="zh-TW" altLang="en-US" sz="4400" dirty="0" smtClean="0"/>
              <a:t>老人年金制</a:t>
            </a:r>
            <a:endParaRPr lang="zh-TW" altLang="en-US" sz="4400" dirty="0"/>
          </a:p>
        </p:txBody>
      </p:sp>
      <p:sp>
        <p:nvSpPr>
          <p:cNvPr id="3" name="內容版面配置區 2"/>
          <p:cNvSpPr>
            <a:spLocks noGrp="1"/>
          </p:cNvSpPr>
          <p:nvPr>
            <p:ph sz="quarter" idx="1"/>
          </p:nvPr>
        </p:nvSpPr>
        <p:spPr/>
        <p:txBody>
          <a:bodyPr>
            <a:normAutofit/>
          </a:bodyPr>
          <a:lstStyle/>
          <a:p>
            <a:pPr marL="0" indent="0">
              <a:buNone/>
            </a:pPr>
            <a:endParaRPr lang="en-US" altLang="zh-TW" sz="2800" dirty="0">
              <a:latin typeface="標楷體" pitchFamily="65" charset="-120"/>
              <a:ea typeface="標楷體" pitchFamily="65" charset="-120"/>
            </a:endParaRPr>
          </a:p>
          <a:p>
            <a:r>
              <a:rPr lang="en-US" altLang="zh-TW" sz="2800" dirty="0" smtClean="0">
                <a:latin typeface="+mn-ea"/>
                <a:cs typeface="Thorndale Duospace WT SC" pitchFamily="49" charset="-120"/>
              </a:rPr>
              <a:t>2010</a:t>
            </a:r>
            <a:r>
              <a:rPr lang="zh-TW" altLang="en-US" sz="2800" dirty="0">
                <a:latin typeface="+mn-ea"/>
                <a:cs typeface="Thorndale Duospace WT SC" pitchFamily="49" charset="-120"/>
              </a:rPr>
              <a:t>年</a:t>
            </a:r>
            <a:r>
              <a:rPr lang="en-US" altLang="zh-TW" sz="2800" dirty="0">
                <a:latin typeface="+mn-ea"/>
                <a:cs typeface="Thorndale Duospace WT SC" pitchFamily="49" charset="-120"/>
              </a:rPr>
              <a:t>1</a:t>
            </a:r>
            <a:r>
              <a:rPr lang="zh-TW" altLang="en-US" sz="2800" dirty="0">
                <a:latin typeface="+mn-ea"/>
                <a:cs typeface="Thorndale Duospace WT SC" pitchFamily="49" charset="-120"/>
              </a:rPr>
              <a:t>月</a:t>
            </a:r>
            <a:r>
              <a:rPr lang="en-US" altLang="zh-TW" sz="2800" dirty="0">
                <a:latin typeface="+mn-ea"/>
                <a:cs typeface="Thorndale Duospace WT SC" pitchFamily="49" charset="-120"/>
              </a:rPr>
              <a:t>1</a:t>
            </a:r>
            <a:r>
              <a:rPr lang="zh-TW" altLang="en-US" sz="2800" dirty="0">
                <a:latin typeface="+mn-ea"/>
                <a:cs typeface="Thorndale Duospace WT SC" pitchFamily="49" charset="-120"/>
              </a:rPr>
              <a:t>日上路</a:t>
            </a:r>
          </a:p>
          <a:p>
            <a:r>
              <a:rPr lang="zh-TW" altLang="en-US" sz="2800" dirty="0">
                <a:latin typeface="+mn-ea"/>
                <a:cs typeface="Thorndale Duospace WT SC" pitchFamily="49" charset="-120"/>
              </a:rPr>
              <a:t>年金給付依下列二種方式</a:t>
            </a:r>
            <a:r>
              <a:rPr lang="zh-TW" altLang="zh-TW" sz="2800" dirty="0">
                <a:latin typeface="+mn-ea"/>
                <a:cs typeface="Thorndale Duospace WT SC" pitchFamily="49" charset="-120"/>
              </a:rPr>
              <a:t>擇優發給</a:t>
            </a:r>
            <a:r>
              <a:rPr lang="zh-TW" altLang="en-US" sz="2800" dirty="0">
                <a:latin typeface="+mn-ea"/>
                <a:cs typeface="Thorndale Duospace WT SC" pitchFamily="49" charset="-120"/>
              </a:rPr>
              <a:t>：</a:t>
            </a:r>
          </a:p>
          <a:p>
            <a:pPr>
              <a:buNone/>
            </a:pPr>
            <a:r>
              <a:rPr lang="zh-TW" altLang="en-US" sz="2800" dirty="0">
                <a:latin typeface="+mn-ea"/>
                <a:cs typeface="Thorndale Duospace WT SC" pitchFamily="49" charset="-120"/>
              </a:rPr>
              <a:t>	</a:t>
            </a:r>
            <a:r>
              <a:rPr lang="en-US" altLang="zh-TW" sz="2800" dirty="0">
                <a:latin typeface="+mn-ea"/>
                <a:cs typeface="Thorndale Duospace WT SC" pitchFamily="49" charset="-120"/>
              </a:rPr>
              <a:t>1</a:t>
            </a:r>
            <a:r>
              <a:rPr lang="zh-TW" altLang="en-US" sz="2800" dirty="0">
                <a:latin typeface="+mn-ea"/>
                <a:cs typeface="Thorndale Duospace WT SC" pitchFamily="49" charset="-120"/>
              </a:rPr>
              <a:t>、平均月投保薪資</a:t>
            </a:r>
            <a:r>
              <a:rPr lang="en-US" altLang="zh-TW" sz="2800" dirty="0">
                <a:latin typeface="+mn-ea"/>
                <a:cs typeface="Thorndale Duospace WT SC" pitchFamily="49" charset="-120"/>
              </a:rPr>
              <a:t>×</a:t>
            </a:r>
            <a:r>
              <a:rPr lang="zh-TW" altLang="en-US" sz="2800" dirty="0">
                <a:latin typeface="+mn-ea"/>
                <a:cs typeface="Thorndale Duospace WT SC" pitchFamily="49" charset="-120"/>
              </a:rPr>
              <a:t>年資</a:t>
            </a:r>
            <a:r>
              <a:rPr lang="en-US" altLang="zh-TW" sz="2800" dirty="0">
                <a:latin typeface="+mn-ea"/>
                <a:cs typeface="Thorndale Duospace WT SC" pitchFamily="49" charset="-120"/>
              </a:rPr>
              <a:t>×0.775 </a:t>
            </a:r>
            <a:r>
              <a:rPr lang="en-US" altLang="en-US" sz="2800" dirty="0">
                <a:latin typeface="+mn-ea"/>
                <a:cs typeface="Thorndale Duospace WT SC" pitchFamily="49" charset="-120"/>
              </a:rPr>
              <a:t>％</a:t>
            </a:r>
            <a:r>
              <a:rPr lang="zh-TW" altLang="en-US" sz="2800" dirty="0">
                <a:latin typeface="+mn-ea"/>
                <a:cs typeface="Thorndale Duospace WT SC" pitchFamily="49" charset="-120"/>
              </a:rPr>
              <a:t> </a:t>
            </a:r>
            <a:r>
              <a:rPr lang="en-US" altLang="zh-TW" sz="2800" dirty="0">
                <a:latin typeface="+mn-ea"/>
                <a:cs typeface="Thorndale Duospace WT SC" pitchFamily="49" charset="-120"/>
              </a:rPr>
              <a:t>+ 3,000</a:t>
            </a:r>
            <a:r>
              <a:rPr lang="zh-TW" altLang="en-US" sz="2800" dirty="0">
                <a:latin typeface="+mn-ea"/>
                <a:cs typeface="Thorndale Duospace WT SC" pitchFamily="49" charset="-120"/>
              </a:rPr>
              <a:t>元</a:t>
            </a:r>
          </a:p>
          <a:p>
            <a:pPr>
              <a:buNone/>
            </a:pPr>
            <a:r>
              <a:rPr lang="zh-TW" altLang="en-US" sz="2800" dirty="0">
                <a:latin typeface="+mn-ea"/>
                <a:cs typeface="Thorndale Duospace WT SC" pitchFamily="49" charset="-120"/>
              </a:rPr>
              <a:t>	</a:t>
            </a:r>
            <a:r>
              <a:rPr lang="en-US" altLang="zh-TW" sz="2800" dirty="0">
                <a:latin typeface="+mn-ea"/>
                <a:cs typeface="Thorndale Duospace WT SC" pitchFamily="49" charset="-120"/>
              </a:rPr>
              <a:t>2</a:t>
            </a:r>
            <a:r>
              <a:rPr lang="zh-TW" altLang="zh-TW" sz="2800" dirty="0">
                <a:latin typeface="+mn-ea"/>
                <a:cs typeface="Thorndale Duospace WT SC" pitchFamily="49" charset="-120"/>
              </a:rPr>
              <a:t>、</a:t>
            </a:r>
            <a:r>
              <a:rPr lang="zh-TW" altLang="en-US" sz="2800" dirty="0">
                <a:latin typeface="+mn-ea"/>
                <a:cs typeface="Thorndale Duospace WT SC" pitchFamily="49" charset="-120"/>
              </a:rPr>
              <a:t>平均月</a:t>
            </a:r>
            <a:r>
              <a:rPr lang="zh-TW" altLang="zh-TW" sz="2800" dirty="0">
                <a:latin typeface="+mn-ea"/>
                <a:cs typeface="Thorndale Duospace WT SC" pitchFamily="49" charset="-120"/>
              </a:rPr>
              <a:t>投保薪資</a:t>
            </a:r>
            <a:r>
              <a:rPr lang="en-US" altLang="zh-TW" sz="2800" dirty="0">
                <a:latin typeface="+mn-ea"/>
                <a:cs typeface="Thorndale Duospace WT SC" pitchFamily="49" charset="-120"/>
              </a:rPr>
              <a:t>×</a:t>
            </a:r>
            <a:r>
              <a:rPr lang="zh-TW" altLang="zh-TW" sz="2800" dirty="0">
                <a:latin typeface="+mn-ea"/>
                <a:cs typeface="Thorndale Duospace WT SC" pitchFamily="49" charset="-120"/>
              </a:rPr>
              <a:t>年資</a:t>
            </a:r>
            <a:r>
              <a:rPr lang="en-US" altLang="zh-TW" sz="2800" dirty="0" smtClean="0">
                <a:latin typeface="+mn-ea"/>
                <a:cs typeface="Thorndale Duospace WT SC" pitchFamily="49" charset="-120"/>
              </a:rPr>
              <a:t>×</a:t>
            </a:r>
            <a:r>
              <a:rPr lang="zh-TW" altLang="zh-TW" sz="2800" dirty="0" smtClean="0">
                <a:latin typeface="+mn-ea"/>
                <a:cs typeface="Thorndale Duospace WT SC" pitchFamily="49" charset="-120"/>
              </a:rPr>
              <a:t>1</a:t>
            </a:r>
            <a:r>
              <a:rPr lang="zh-TW" altLang="zh-TW" sz="2800" dirty="0">
                <a:latin typeface="+mn-ea"/>
                <a:cs typeface="Thorndale Duospace WT SC" pitchFamily="49" charset="-120"/>
              </a:rPr>
              <a:t>.</a:t>
            </a:r>
            <a:r>
              <a:rPr lang="en-US" altLang="zh-TW" sz="2800" dirty="0">
                <a:latin typeface="+mn-ea"/>
                <a:cs typeface="Thorndale Duospace WT SC" pitchFamily="49" charset="-120"/>
              </a:rPr>
              <a:t>55</a:t>
            </a:r>
            <a:r>
              <a:rPr lang="zh-TW" altLang="en-US" sz="2800" dirty="0">
                <a:latin typeface="+mn-ea"/>
                <a:cs typeface="Thorndale Duospace WT SC" pitchFamily="49" charset="-120"/>
              </a:rPr>
              <a:t>％</a:t>
            </a:r>
          </a:p>
          <a:p>
            <a:r>
              <a:rPr lang="zh-TW" altLang="en-US" sz="2800" dirty="0">
                <a:latin typeface="+mn-ea"/>
                <a:cs typeface="Thorndale Duospace WT SC" pitchFamily="49" charset="-120"/>
              </a:rPr>
              <a:t>年金制開辦後兩年內費率固定為</a:t>
            </a:r>
            <a:r>
              <a:rPr lang="en-US" altLang="zh-TW" sz="2800" dirty="0">
                <a:latin typeface="+mn-ea"/>
                <a:cs typeface="Thorndale Duospace WT SC" pitchFamily="49" charset="-120"/>
              </a:rPr>
              <a:t>7.5%</a:t>
            </a:r>
            <a:r>
              <a:rPr lang="zh-TW" altLang="en-US" sz="2800" dirty="0">
                <a:latin typeface="+mn-ea"/>
                <a:cs typeface="Thorndale Duospace WT SC" pitchFamily="49" charset="-120"/>
              </a:rPr>
              <a:t>，其後每兩年調高</a:t>
            </a:r>
            <a:r>
              <a:rPr lang="en-US" altLang="zh-TW" sz="2800" dirty="0">
                <a:latin typeface="+mn-ea"/>
                <a:cs typeface="Thorndale Duospace WT SC" pitchFamily="49" charset="-120"/>
              </a:rPr>
              <a:t>0.5%</a:t>
            </a:r>
            <a:r>
              <a:rPr lang="zh-TW" altLang="en-US" sz="2800" dirty="0">
                <a:latin typeface="+mn-ea"/>
                <a:cs typeface="Thorndale Duospace WT SC" pitchFamily="49" charset="-120"/>
              </a:rPr>
              <a:t>至上限</a:t>
            </a:r>
            <a:r>
              <a:rPr lang="en-US" altLang="zh-TW" sz="2800" dirty="0">
                <a:latin typeface="+mn-ea"/>
                <a:cs typeface="Thorndale Duospace WT SC" pitchFamily="49" charset="-120"/>
              </a:rPr>
              <a:t>13%</a:t>
            </a:r>
          </a:p>
          <a:p>
            <a:endParaRPr lang="en-US" altLang="zh-TW" sz="2800" dirty="0"/>
          </a:p>
          <a:p>
            <a:pPr marL="0" indent="0">
              <a:buNone/>
            </a:pPr>
            <a:endParaRPr lang="zh-TW" altLang="en-US" dirty="0"/>
          </a:p>
        </p:txBody>
      </p:sp>
    </p:spTree>
    <p:extLst>
      <p:ext uri="{BB962C8B-B14F-4D97-AF65-F5344CB8AC3E}">
        <p14:creationId xmlns:p14="http://schemas.microsoft.com/office/powerpoint/2010/main" xmlns="" val="40302978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smtClean="0"/>
              <a:t>第二層給付</a:t>
            </a:r>
            <a:r>
              <a:rPr lang="en-US" altLang="zh-TW" sz="4400" dirty="0" smtClean="0"/>
              <a:t>-</a:t>
            </a:r>
            <a:r>
              <a:rPr lang="zh-TW" altLang="en-US" sz="4400" dirty="0" smtClean="0"/>
              <a:t>勞工退休金</a:t>
            </a:r>
            <a:endParaRPr lang="zh-TW" altLang="en-US" sz="4400" dirty="0"/>
          </a:p>
        </p:txBody>
      </p:sp>
      <p:sp>
        <p:nvSpPr>
          <p:cNvPr id="3" name="內容版面配置區 2"/>
          <p:cNvSpPr>
            <a:spLocks noGrp="1"/>
          </p:cNvSpPr>
          <p:nvPr>
            <p:ph sz="quarter" idx="1"/>
          </p:nvPr>
        </p:nvSpPr>
        <p:spPr/>
        <p:txBody>
          <a:bodyPr>
            <a:normAutofit/>
          </a:bodyPr>
          <a:lstStyle/>
          <a:p>
            <a:pPr>
              <a:buClrTx/>
              <a:buFont typeface="Wingdings" pitchFamily="2" charset="2"/>
              <a:buChar char="n"/>
            </a:pPr>
            <a:endParaRPr lang="en-US" altLang="zh-TW" sz="2800" dirty="0" smtClean="0"/>
          </a:p>
          <a:p>
            <a:pPr>
              <a:buClrTx/>
              <a:buFont typeface="Wingdings" pitchFamily="2" charset="2"/>
              <a:buChar char="n"/>
            </a:pPr>
            <a:r>
              <a:rPr lang="zh-TW" altLang="en-US" sz="2800" dirty="0" smtClean="0"/>
              <a:t>舊制</a:t>
            </a:r>
            <a:r>
              <a:rPr lang="en-US" altLang="zh-TW" sz="2800" dirty="0" smtClean="0"/>
              <a:t>-</a:t>
            </a:r>
            <a:r>
              <a:rPr lang="zh-TW" altLang="en-US" sz="2800" dirty="0" smtClean="0"/>
              <a:t>確定給付制</a:t>
            </a:r>
            <a:r>
              <a:rPr lang="en-US" altLang="zh-TW" sz="2800" dirty="0" smtClean="0"/>
              <a:t>(DB)</a:t>
            </a:r>
          </a:p>
          <a:p>
            <a:pPr marL="0" indent="0">
              <a:buClrTx/>
              <a:buNone/>
            </a:pPr>
            <a:endParaRPr lang="en-US" altLang="zh-TW" dirty="0"/>
          </a:p>
          <a:p>
            <a:pPr>
              <a:buClrTx/>
              <a:buFont typeface="Wingdings" pitchFamily="2" charset="2"/>
              <a:buChar char="n"/>
            </a:pPr>
            <a:r>
              <a:rPr lang="zh-TW" altLang="en-US" dirty="0" smtClean="0"/>
              <a:t>新制</a:t>
            </a:r>
            <a:endParaRPr lang="en-US" altLang="zh-TW" dirty="0"/>
          </a:p>
          <a:p>
            <a:pPr marL="0" indent="0">
              <a:buClrTx/>
              <a:buNone/>
            </a:pPr>
            <a:r>
              <a:rPr lang="zh-TW" altLang="en-US" dirty="0"/>
              <a:t> </a:t>
            </a:r>
            <a:r>
              <a:rPr lang="zh-TW" altLang="en-US" dirty="0" smtClean="0"/>
              <a:t>   個人帳戶制</a:t>
            </a:r>
            <a:r>
              <a:rPr lang="en-US" altLang="zh-TW" dirty="0" smtClean="0"/>
              <a:t>-</a:t>
            </a:r>
            <a:r>
              <a:rPr lang="zh-TW" altLang="en-US" dirty="0" smtClean="0"/>
              <a:t>確定提撥制</a:t>
            </a:r>
            <a:r>
              <a:rPr lang="en-US" altLang="zh-TW" dirty="0" smtClean="0"/>
              <a:t>(DC)</a:t>
            </a:r>
          </a:p>
          <a:p>
            <a:pPr marL="0" indent="0">
              <a:buClrTx/>
              <a:buNone/>
            </a:pPr>
            <a:r>
              <a:rPr lang="zh-TW" altLang="en-US" dirty="0"/>
              <a:t> </a:t>
            </a:r>
            <a:r>
              <a:rPr lang="zh-TW" altLang="en-US" dirty="0" smtClean="0"/>
              <a:t>   </a:t>
            </a:r>
            <a:endParaRPr lang="en-US" altLang="zh-TW" dirty="0" smtClean="0"/>
          </a:p>
          <a:p>
            <a:pPr marL="0" indent="0">
              <a:buClrTx/>
              <a:buNone/>
            </a:pPr>
            <a:r>
              <a:rPr lang="zh-TW" altLang="en-US" dirty="0"/>
              <a:t> </a:t>
            </a:r>
            <a:r>
              <a:rPr lang="zh-TW" altLang="en-US" dirty="0" smtClean="0"/>
              <a:t>   其它可攜帶式年金制</a:t>
            </a:r>
            <a:r>
              <a:rPr lang="en-US" altLang="zh-TW" dirty="0" smtClean="0"/>
              <a:t>-</a:t>
            </a:r>
            <a:r>
              <a:rPr lang="zh-TW" altLang="en-US" dirty="0" smtClean="0"/>
              <a:t>可投保商業年金保險</a:t>
            </a:r>
            <a:endParaRPr lang="en-US" altLang="zh-TW" dirty="0" smtClean="0"/>
          </a:p>
        </p:txBody>
      </p:sp>
    </p:spTree>
    <p:extLst>
      <p:ext uri="{BB962C8B-B14F-4D97-AF65-F5344CB8AC3E}">
        <p14:creationId xmlns:p14="http://schemas.microsoft.com/office/powerpoint/2010/main" xmlns="" val="9211064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smtClean="0"/>
              <a:t>現行勞基法退休金</a:t>
            </a:r>
            <a:endParaRPr lang="zh-TW" altLang="en-US" sz="4400" dirty="0"/>
          </a:p>
        </p:txBody>
      </p:sp>
      <p:sp>
        <p:nvSpPr>
          <p:cNvPr id="3" name="內容版面配置區 2"/>
          <p:cNvSpPr>
            <a:spLocks noGrp="1"/>
          </p:cNvSpPr>
          <p:nvPr>
            <p:ph sz="quarter" idx="1"/>
          </p:nvPr>
        </p:nvSpPr>
        <p:spPr>
          <a:ln w="0">
            <a:solidFill>
              <a:schemeClr val="tx1"/>
            </a:solidFill>
          </a:ln>
        </p:spPr>
        <p:txBody>
          <a:bodyPr>
            <a:normAutofit/>
          </a:bodyPr>
          <a:lstStyle/>
          <a:p>
            <a:pPr marL="0" indent="0">
              <a:buNone/>
            </a:pPr>
            <a:endParaRPr lang="en-US" altLang="zh-TW" dirty="0" smtClean="0"/>
          </a:p>
          <a:p>
            <a:pPr marL="0" indent="0">
              <a:buNone/>
            </a:pPr>
            <a:r>
              <a:rPr lang="zh-TW" altLang="en-US" dirty="0" smtClean="0"/>
              <a:t>                            </a:t>
            </a:r>
            <a:r>
              <a:rPr lang="zh-TW" altLang="en-US" sz="2000" dirty="0" smtClean="0"/>
              <a:t>自請退休</a:t>
            </a:r>
            <a:r>
              <a:rPr lang="en-US" altLang="zh-TW" sz="2000" dirty="0" smtClean="0"/>
              <a:t>-</a:t>
            </a:r>
            <a:r>
              <a:rPr lang="zh-TW" altLang="en-US" sz="2000" dirty="0" smtClean="0"/>
              <a:t>勞工自己申請退休</a:t>
            </a:r>
            <a:endParaRPr lang="en-US" altLang="zh-TW" sz="2000" dirty="0" smtClean="0"/>
          </a:p>
          <a:p>
            <a:pPr marL="0" indent="0">
              <a:buNone/>
            </a:pPr>
            <a:r>
              <a:rPr lang="zh-TW" altLang="en-US" dirty="0"/>
              <a:t> </a:t>
            </a:r>
            <a:r>
              <a:rPr lang="zh-TW" altLang="en-US" dirty="0" smtClean="0"/>
              <a:t>      退休分類                                               有退休金</a:t>
            </a:r>
            <a:endParaRPr lang="en-US" altLang="zh-TW" dirty="0"/>
          </a:p>
          <a:p>
            <a:pPr marL="0" indent="0">
              <a:buNone/>
            </a:pPr>
            <a:r>
              <a:rPr lang="zh-TW" altLang="en-US" dirty="0" smtClean="0"/>
              <a:t>                            </a:t>
            </a:r>
            <a:r>
              <a:rPr lang="zh-TW" altLang="en-US" sz="2000" dirty="0" smtClean="0"/>
              <a:t>強制退休</a:t>
            </a:r>
            <a:r>
              <a:rPr lang="en-US" altLang="zh-TW" sz="2000" dirty="0" smtClean="0"/>
              <a:t>-</a:t>
            </a:r>
            <a:r>
              <a:rPr lang="zh-TW" altLang="en-US" sz="2000" dirty="0" smtClean="0"/>
              <a:t>雇主要求勞工退休</a:t>
            </a:r>
            <a:endParaRPr lang="en-US" altLang="zh-TW" sz="2000" dirty="0" smtClean="0"/>
          </a:p>
          <a:p>
            <a:pPr marL="0" indent="0">
              <a:buNone/>
            </a:pPr>
            <a:endParaRPr lang="en-US" altLang="zh-TW" dirty="0"/>
          </a:p>
          <a:p>
            <a:pPr marL="0" indent="0">
              <a:buNone/>
            </a:pPr>
            <a:r>
              <a:rPr lang="zh-TW" altLang="en-US" dirty="0" smtClean="0"/>
              <a:t>     </a:t>
            </a:r>
            <a:endParaRPr lang="en-US" altLang="zh-TW" dirty="0" smtClean="0"/>
          </a:p>
          <a:p>
            <a:pPr marL="0" indent="0">
              <a:buNone/>
            </a:pPr>
            <a:r>
              <a:rPr lang="zh-TW" altLang="en-US" dirty="0" smtClean="0"/>
              <a:t>                            </a:t>
            </a:r>
            <a:r>
              <a:rPr lang="zh-TW" altLang="en-US" sz="2000" dirty="0" smtClean="0"/>
              <a:t>自請離職</a:t>
            </a:r>
            <a:r>
              <a:rPr lang="en-US" altLang="zh-TW" sz="2000" dirty="0" smtClean="0"/>
              <a:t>-</a:t>
            </a:r>
            <a:r>
              <a:rPr lang="zh-TW" altLang="en-US" sz="2000" dirty="0" smtClean="0"/>
              <a:t>年資長，才可能有離職金</a:t>
            </a:r>
            <a:endParaRPr lang="en-US" altLang="zh-TW" sz="2000" dirty="0"/>
          </a:p>
          <a:p>
            <a:pPr marL="0" indent="0">
              <a:buNone/>
            </a:pPr>
            <a:r>
              <a:rPr lang="zh-TW" altLang="en-US" dirty="0" smtClean="0"/>
              <a:t>       離職分類                                               無退休金</a:t>
            </a:r>
            <a:endParaRPr lang="en-US" altLang="zh-TW" dirty="0" smtClean="0"/>
          </a:p>
          <a:p>
            <a:pPr marL="0" indent="0">
              <a:buNone/>
            </a:pPr>
            <a:r>
              <a:rPr lang="zh-TW" altLang="en-US" dirty="0"/>
              <a:t> </a:t>
            </a:r>
            <a:r>
              <a:rPr lang="zh-TW" altLang="en-US" dirty="0" smtClean="0"/>
              <a:t>                            </a:t>
            </a:r>
            <a:r>
              <a:rPr lang="zh-TW" altLang="en-US" sz="2000" dirty="0" smtClean="0"/>
              <a:t>雇主資遣</a:t>
            </a:r>
            <a:r>
              <a:rPr lang="en-US" altLang="zh-TW" sz="2000" dirty="0" smtClean="0"/>
              <a:t>-</a:t>
            </a:r>
            <a:r>
              <a:rPr lang="zh-TW" altLang="en-US" sz="2000" dirty="0" smtClean="0"/>
              <a:t>雇主要付資遣費</a:t>
            </a:r>
            <a:endParaRPr lang="en-US" altLang="zh-TW" sz="2000" dirty="0" smtClean="0"/>
          </a:p>
        </p:txBody>
      </p:sp>
      <p:sp>
        <p:nvSpPr>
          <p:cNvPr id="58" name="左大括弧 57"/>
          <p:cNvSpPr/>
          <p:nvPr/>
        </p:nvSpPr>
        <p:spPr>
          <a:xfrm>
            <a:off x="611560" y="2060848"/>
            <a:ext cx="360040" cy="3672408"/>
          </a:xfrm>
          <a:prstGeom prst="leftBrace">
            <a:avLst>
              <a:gd name="adj1" fmla="val 294051"/>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59" name="左大括弧 58"/>
          <p:cNvSpPr/>
          <p:nvPr/>
        </p:nvSpPr>
        <p:spPr>
          <a:xfrm>
            <a:off x="2359260" y="1976913"/>
            <a:ext cx="360040" cy="1656184"/>
          </a:xfrm>
          <a:prstGeom prst="leftBrace">
            <a:avLst>
              <a:gd name="adj1" fmla="val 294051"/>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60" name="左大括弧 59"/>
          <p:cNvSpPr/>
          <p:nvPr/>
        </p:nvSpPr>
        <p:spPr>
          <a:xfrm>
            <a:off x="2359260" y="4437112"/>
            <a:ext cx="360040" cy="1656184"/>
          </a:xfrm>
          <a:prstGeom prst="leftBrace">
            <a:avLst>
              <a:gd name="adj1" fmla="val 294051"/>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61" name="橢圓 60"/>
          <p:cNvSpPr/>
          <p:nvPr/>
        </p:nvSpPr>
        <p:spPr>
          <a:xfrm flipH="1" flipV="1">
            <a:off x="6156176" y="2396312"/>
            <a:ext cx="1512168" cy="769229"/>
          </a:xfrm>
          <a:prstGeom prst="ellipse">
            <a:avLst/>
          </a:prstGeom>
          <a:noFill/>
          <a:ln w="571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xmlns="" val="33433314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smtClean="0"/>
              <a:t>勞退舊制</a:t>
            </a:r>
            <a:endParaRPr lang="zh-TW" altLang="en-US" sz="4400" dirty="0"/>
          </a:p>
        </p:txBody>
      </p:sp>
      <p:sp>
        <p:nvSpPr>
          <p:cNvPr id="3" name="內容版面配置區 2"/>
          <p:cNvSpPr>
            <a:spLocks noGrp="1"/>
          </p:cNvSpPr>
          <p:nvPr>
            <p:ph sz="quarter" idx="1"/>
          </p:nvPr>
        </p:nvSpPr>
        <p:spPr/>
        <p:txBody>
          <a:bodyPr>
            <a:normAutofit/>
          </a:bodyPr>
          <a:lstStyle/>
          <a:p>
            <a:pPr marL="457200" lvl="1" indent="0">
              <a:buClrTx/>
              <a:buNone/>
            </a:pPr>
            <a:r>
              <a:rPr lang="zh-TW" altLang="en-US" sz="4000" dirty="0">
                <a:solidFill>
                  <a:schemeClr val="tx1"/>
                </a:solidFill>
                <a:latin typeface="標楷體" pitchFamily="65" charset="-120"/>
                <a:ea typeface="標楷體" pitchFamily="65" charset="-120"/>
              </a:rPr>
              <a:t>退休</a:t>
            </a:r>
            <a:r>
              <a:rPr lang="zh-TW" altLang="en-US" sz="4000" dirty="0" smtClean="0">
                <a:solidFill>
                  <a:schemeClr val="tx1"/>
                </a:solidFill>
                <a:latin typeface="標楷體" pitchFamily="65" charset="-120"/>
                <a:ea typeface="標楷體" pitchFamily="65" charset="-120"/>
              </a:rPr>
              <a:t>要件</a:t>
            </a:r>
            <a:endParaRPr lang="en-US" altLang="zh-TW" sz="2800" b="1" dirty="0">
              <a:solidFill>
                <a:schemeClr val="tx1"/>
              </a:solidFill>
              <a:latin typeface="標楷體" pitchFamily="65" charset="-120"/>
              <a:ea typeface="標楷體" pitchFamily="65" charset="-120"/>
            </a:endParaRPr>
          </a:p>
          <a:p>
            <a:pPr marL="800100" lvl="1" indent="-342900">
              <a:buClrTx/>
              <a:buFont typeface="Wingdings" pitchFamily="2" charset="2"/>
              <a:buChar char="n"/>
            </a:pPr>
            <a:r>
              <a:rPr lang="zh-TW" altLang="en-US" sz="3200" dirty="0" smtClean="0">
                <a:solidFill>
                  <a:schemeClr val="tx1"/>
                </a:solidFill>
                <a:latin typeface="+mn-ea"/>
              </a:rPr>
              <a:t>工作</a:t>
            </a:r>
            <a:r>
              <a:rPr lang="en-US" altLang="zh-TW" sz="3200" dirty="0">
                <a:solidFill>
                  <a:schemeClr val="tx1"/>
                </a:solidFill>
                <a:latin typeface="+mn-ea"/>
              </a:rPr>
              <a:t>15</a:t>
            </a:r>
            <a:r>
              <a:rPr lang="zh-TW" altLang="en-US" sz="3200" dirty="0">
                <a:solidFill>
                  <a:schemeClr val="tx1"/>
                </a:solidFill>
                <a:latin typeface="+mn-ea"/>
              </a:rPr>
              <a:t>年以上並且年滿</a:t>
            </a:r>
            <a:r>
              <a:rPr lang="en-US" altLang="zh-TW" sz="3200" dirty="0">
                <a:solidFill>
                  <a:schemeClr val="tx1"/>
                </a:solidFill>
                <a:latin typeface="+mn-ea"/>
              </a:rPr>
              <a:t>55</a:t>
            </a:r>
            <a:r>
              <a:rPr lang="zh-TW" altLang="en-US" sz="3200" dirty="0">
                <a:solidFill>
                  <a:schemeClr val="tx1"/>
                </a:solidFill>
                <a:latin typeface="+mn-ea"/>
              </a:rPr>
              <a:t>歲</a:t>
            </a:r>
            <a:r>
              <a:rPr lang="zh-TW" altLang="en-US" sz="3200" dirty="0" smtClean="0">
                <a:solidFill>
                  <a:schemeClr val="tx1"/>
                </a:solidFill>
                <a:latin typeface="+mn-ea"/>
              </a:rPr>
              <a:t>者。</a:t>
            </a:r>
            <a:endParaRPr lang="en-US" altLang="zh-TW" sz="3200" dirty="0">
              <a:solidFill>
                <a:schemeClr val="tx1"/>
              </a:solidFill>
              <a:latin typeface="+mn-ea"/>
            </a:endParaRPr>
          </a:p>
          <a:p>
            <a:pPr marL="800100" lvl="1" indent="-342900">
              <a:buClrTx/>
              <a:buFont typeface="Wingdings" pitchFamily="2" charset="2"/>
              <a:buChar char="n"/>
            </a:pPr>
            <a:r>
              <a:rPr lang="zh-TW" altLang="en-US" sz="3200" dirty="0" smtClean="0">
                <a:solidFill>
                  <a:schemeClr val="tx1"/>
                </a:solidFill>
                <a:latin typeface="+mn-ea"/>
              </a:rPr>
              <a:t>工作</a:t>
            </a:r>
            <a:r>
              <a:rPr lang="zh-TW" altLang="en-US" sz="3200" dirty="0">
                <a:solidFill>
                  <a:schemeClr val="tx1"/>
                </a:solidFill>
                <a:latin typeface="+mn-ea"/>
              </a:rPr>
              <a:t>滿</a:t>
            </a:r>
            <a:r>
              <a:rPr lang="en-US" altLang="zh-TW" sz="3200" dirty="0">
                <a:solidFill>
                  <a:schemeClr val="tx1"/>
                </a:solidFill>
                <a:latin typeface="+mn-ea"/>
              </a:rPr>
              <a:t>25</a:t>
            </a:r>
            <a:r>
              <a:rPr lang="zh-TW" altLang="en-US" sz="3200" dirty="0">
                <a:solidFill>
                  <a:schemeClr val="tx1"/>
                </a:solidFill>
                <a:latin typeface="+mn-ea"/>
              </a:rPr>
              <a:t>年</a:t>
            </a:r>
            <a:r>
              <a:rPr lang="zh-TW" altLang="en-US" sz="3200" dirty="0" smtClean="0">
                <a:solidFill>
                  <a:schemeClr val="tx1"/>
                </a:solidFill>
                <a:latin typeface="+mn-ea"/>
              </a:rPr>
              <a:t>者。</a:t>
            </a:r>
            <a:endParaRPr lang="en-US" altLang="zh-TW" sz="3200" dirty="0" smtClean="0">
              <a:solidFill>
                <a:schemeClr val="tx1"/>
              </a:solidFill>
              <a:latin typeface="+mn-ea"/>
            </a:endParaRPr>
          </a:p>
          <a:p>
            <a:pPr marL="800100" lvl="1" indent="-342900">
              <a:buClrTx/>
              <a:buFont typeface="Wingdings" pitchFamily="2" charset="2"/>
              <a:buChar char="n"/>
            </a:pPr>
            <a:r>
              <a:rPr lang="zh-TW" altLang="en-US" sz="3200" dirty="0" smtClean="0">
                <a:solidFill>
                  <a:schemeClr val="tx1"/>
                </a:solidFill>
                <a:latin typeface="+mn-ea"/>
              </a:rPr>
              <a:t>另外</a:t>
            </a:r>
            <a:r>
              <a:rPr lang="zh-TW" altLang="en-US" sz="3200" dirty="0">
                <a:solidFill>
                  <a:schemeClr val="tx1"/>
                </a:solidFill>
                <a:latin typeface="+mn-ea"/>
              </a:rPr>
              <a:t>，年滿</a:t>
            </a:r>
            <a:r>
              <a:rPr lang="en-US" altLang="zh-TW" sz="3200" dirty="0">
                <a:solidFill>
                  <a:schemeClr val="tx1"/>
                </a:solidFill>
                <a:latin typeface="+mn-ea"/>
              </a:rPr>
              <a:t>60</a:t>
            </a:r>
            <a:r>
              <a:rPr lang="zh-TW" altLang="en-US" sz="3200" dirty="0">
                <a:solidFill>
                  <a:schemeClr val="tx1"/>
                </a:solidFill>
                <a:latin typeface="+mn-ea"/>
              </a:rPr>
              <a:t>歲且擔任有危險性質或堅強體力等特殊工作者，或是因為心神喪失或身體殘廢不堪勝任者，雇主可以強制其</a:t>
            </a:r>
            <a:r>
              <a:rPr lang="zh-TW" altLang="en-US" sz="3200" dirty="0" smtClean="0">
                <a:solidFill>
                  <a:schemeClr val="tx1"/>
                </a:solidFill>
                <a:latin typeface="+mn-ea"/>
              </a:rPr>
              <a:t>退休。</a:t>
            </a:r>
            <a:endParaRPr lang="zh-TW" altLang="en-US" sz="3200" dirty="0">
              <a:solidFill>
                <a:schemeClr val="tx1"/>
              </a:solidFill>
              <a:latin typeface="+mn-ea"/>
            </a:endParaRPr>
          </a:p>
          <a:p>
            <a:pPr marL="0" indent="0">
              <a:buClrTx/>
              <a:buNone/>
            </a:pPr>
            <a:endParaRPr lang="en-US" altLang="zh-TW" dirty="0" smtClean="0"/>
          </a:p>
        </p:txBody>
      </p:sp>
    </p:spTree>
    <p:extLst>
      <p:ext uri="{BB962C8B-B14F-4D97-AF65-F5344CB8AC3E}">
        <p14:creationId xmlns:p14="http://schemas.microsoft.com/office/powerpoint/2010/main" xmlns="" val="20113173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en-US" altLang="zh-TW" dirty="0">
                <a:latin typeface="標楷體" pitchFamily="65" charset="-120"/>
                <a:ea typeface="標楷體" pitchFamily="65" charset="-120"/>
              </a:rPr>
              <a:t/>
            </a:r>
            <a:br>
              <a:rPr lang="en-US" altLang="zh-TW" dirty="0">
                <a:latin typeface="標楷體" pitchFamily="65" charset="-120"/>
                <a:ea typeface="標楷體" pitchFamily="65" charset="-120"/>
              </a:rPr>
            </a:br>
            <a:r>
              <a:rPr lang="zh-TW" altLang="en-US" sz="4900" dirty="0" smtClean="0"/>
              <a:t>勞退舊制</a:t>
            </a:r>
            <a:endParaRPr lang="zh-TW" altLang="en-US" sz="4400" dirty="0"/>
          </a:p>
        </p:txBody>
      </p:sp>
      <p:sp>
        <p:nvSpPr>
          <p:cNvPr id="3" name="內容版面配置區 2"/>
          <p:cNvSpPr>
            <a:spLocks noGrp="1"/>
          </p:cNvSpPr>
          <p:nvPr>
            <p:ph sz="quarter" idx="1"/>
          </p:nvPr>
        </p:nvSpPr>
        <p:spPr>
          <a:xfrm>
            <a:off x="0" y="1556792"/>
            <a:ext cx="8755440" cy="4572000"/>
          </a:xfrm>
        </p:spPr>
        <p:txBody>
          <a:bodyPr>
            <a:normAutofit fontScale="92500" lnSpcReduction="10000"/>
          </a:bodyPr>
          <a:lstStyle/>
          <a:p>
            <a:pPr marL="457200" lvl="1" indent="0">
              <a:buClrTx/>
              <a:buNone/>
            </a:pPr>
            <a:r>
              <a:rPr lang="zh-TW" altLang="en-US" sz="4300" dirty="0" smtClean="0">
                <a:solidFill>
                  <a:schemeClr val="tx1"/>
                </a:solidFill>
                <a:latin typeface="標楷體" pitchFamily="65" charset="-120"/>
                <a:ea typeface="標楷體" pitchFamily="65" charset="-120"/>
              </a:rPr>
              <a:t>給付</a:t>
            </a:r>
            <a:r>
              <a:rPr lang="zh-TW" altLang="en-US" sz="4300" dirty="0">
                <a:solidFill>
                  <a:schemeClr val="tx1"/>
                </a:solidFill>
                <a:latin typeface="標楷體" pitchFamily="65" charset="-120"/>
                <a:ea typeface="標楷體" pitchFamily="65" charset="-120"/>
              </a:rPr>
              <a:t>標準</a:t>
            </a:r>
            <a:endParaRPr lang="en-US" altLang="zh-TW" sz="4300" dirty="0" smtClean="0">
              <a:solidFill>
                <a:schemeClr val="tx1"/>
              </a:solidFill>
              <a:latin typeface="標楷體" pitchFamily="65" charset="-120"/>
              <a:ea typeface="標楷體" pitchFamily="65" charset="-120"/>
            </a:endParaRPr>
          </a:p>
          <a:p>
            <a:pPr marL="800100" lvl="1" indent="-342900">
              <a:buClrTx/>
              <a:buFont typeface="Wingdings" pitchFamily="2" charset="2"/>
              <a:buChar char="n"/>
            </a:pPr>
            <a:r>
              <a:rPr lang="zh-TW" altLang="en-US" sz="2800" dirty="0" smtClean="0">
                <a:solidFill>
                  <a:schemeClr val="tx1"/>
                </a:solidFill>
                <a:latin typeface="標楷體" pitchFamily="65" charset="-120"/>
                <a:ea typeface="標楷體" pitchFamily="65" charset="-120"/>
              </a:rPr>
              <a:t>勞工</a:t>
            </a:r>
            <a:r>
              <a:rPr lang="zh-TW" altLang="en-US" sz="2800" dirty="0">
                <a:solidFill>
                  <a:schemeClr val="tx1"/>
                </a:solidFill>
                <a:latin typeface="標楷體" pitchFamily="65" charset="-120"/>
                <a:ea typeface="標楷體" pitchFamily="65" charset="-120"/>
              </a:rPr>
              <a:t>在退休時可以領取的金額決定於年資、基數及其</a:t>
            </a:r>
            <a:r>
              <a:rPr lang="zh-TW" altLang="en-US" sz="2800" dirty="0" smtClean="0">
                <a:solidFill>
                  <a:schemeClr val="tx1"/>
                </a:solidFill>
                <a:latin typeface="標楷體" pitchFamily="65" charset="-120"/>
                <a:ea typeface="標楷體" pitchFamily="65" charset="-120"/>
              </a:rPr>
              <a:t>平均工資。</a:t>
            </a:r>
            <a:endParaRPr lang="en-US" altLang="zh-TW" sz="2800" dirty="0" smtClean="0">
              <a:solidFill>
                <a:schemeClr val="tx1"/>
              </a:solidFill>
              <a:latin typeface="標楷體" pitchFamily="65" charset="-120"/>
              <a:ea typeface="標楷體" pitchFamily="65" charset="-120"/>
            </a:endParaRPr>
          </a:p>
          <a:p>
            <a:pPr marL="800100" lvl="1" indent="-342900">
              <a:buClrTx/>
              <a:buFont typeface="Wingdings" pitchFamily="2" charset="2"/>
              <a:buChar char="n"/>
            </a:pPr>
            <a:r>
              <a:rPr lang="zh-TW" altLang="en-US" sz="2800" dirty="0" smtClean="0">
                <a:solidFill>
                  <a:schemeClr val="tx1"/>
                </a:solidFill>
                <a:latin typeface="標楷體" pitchFamily="65" charset="-120"/>
                <a:ea typeface="標楷體" pitchFamily="65" charset="-120"/>
              </a:rPr>
              <a:t>年資</a:t>
            </a:r>
            <a:r>
              <a:rPr lang="zh-TW" altLang="en-US" sz="2800" dirty="0">
                <a:solidFill>
                  <a:schemeClr val="tx1"/>
                </a:solidFill>
                <a:latin typeface="標楷體" pitchFamily="65" charset="-120"/>
                <a:ea typeface="標楷體" pitchFamily="65" charset="-120"/>
              </a:rPr>
              <a:t>的計算是自受僱日起算在該事業的工作</a:t>
            </a:r>
            <a:r>
              <a:rPr lang="zh-TW" altLang="en-US" sz="2800" dirty="0" smtClean="0">
                <a:solidFill>
                  <a:schemeClr val="tx1"/>
                </a:solidFill>
                <a:latin typeface="標楷體" pitchFamily="65" charset="-120"/>
                <a:ea typeface="標楷體" pitchFamily="65" charset="-120"/>
              </a:rPr>
              <a:t>年資。</a:t>
            </a:r>
            <a:endParaRPr lang="en-US" altLang="zh-TW" sz="2800" dirty="0" smtClean="0">
              <a:solidFill>
                <a:schemeClr val="tx1"/>
              </a:solidFill>
              <a:latin typeface="標楷體" pitchFamily="65" charset="-120"/>
              <a:ea typeface="標楷體" pitchFamily="65" charset="-120"/>
            </a:endParaRPr>
          </a:p>
          <a:p>
            <a:pPr marL="800100" lvl="1" indent="-342900">
              <a:buClrTx/>
              <a:buFont typeface="Wingdings" pitchFamily="2" charset="2"/>
              <a:buChar char="n"/>
            </a:pPr>
            <a:r>
              <a:rPr lang="zh-TW" altLang="en-US" sz="2800" dirty="0" smtClean="0">
                <a:solidFill>
                  <a:schemeClr val="tx1"/>
                </a:solidFill>
                <a:latin typeface="標楷體" pitchFamily="65" charset="-120"/>
                <a:ea typeface="標楷體" pitchFamily="65" charset="-120"/>
              </a:rPr>
              <a:t>勞基法</a:t>
            </a:r>
            <a:r>
              <a:rPr lang="zh-TW" altLang="en-US" sz="2800" dirty="0">
                <a:solidFill>
                  <a:schemeClr val="tx1"/>
                </a:solidFill>
                <a:latin typeface="標楷體" pitchFamily="65" charset="-120"/>
                <a:ea typeface="標楷體" pitchFamily="65" charset="-120"/>
              </a:rPr>
              <a:t>實施前的年資也應該一併納入</a:t>
            </a:r>
            <a:r>
              <a:rPr lang="zh-TW" altLang="en-US" sz="2800" dirty="0" smtClean="0">
                <a:solidFill>
                  <a:schemeClr val="tx1"/>
                </a:solidFill>
                <a:latin typeface="標楷體" pitchFamily="65" charset="-120"/>
                <a:ea typeface="標楷體" pitchFamily="65" charset="-120"/>
              </a:rPr>
              <a:t>計算。</a:t>
            </a:r>
            <a:endParaRPr lang="en-US" altLang="zh-TW" sz="2800" dirty="0" smtClean="0">
              <a:solidFill>
                <a:schemeClr val="tx1"/>
              </a:solidFill>
              <a:latin typeface="標楷體" pitchFamily="65" charset="-120"/>
              <a:ea typeface="標楷體" pitchFamily="65" charset="-120"/>
            </a:endParaRPr>
          </a:p>
          <a:p>
            <a:pPr marL="800100" lvl="1" indent="-342900">
              <a:buClrTx/>
              <a:buFont typeface="Wingdings" pitchFamily="2" charset="2"/>
              <a:buChar char="n"/>
            </a:pPr>
            <a:r>
              <a:rPr lang="zh-TW" altLang="en-US" sz="2800" dirty="0" smtClean="0">
                <a:solidFill>
                  <a:schemeClr val="tx1"/>
                </a:solidFill>
                <a:latin typeface="標楷體" pitchFamily="65" charset="-120"/>
                <a:ea typeface="標楷體" pitchFamily="65" charset="-120"/>
              </a:rPr>
              <a:t>假如</a:t>
            </a:r>
            <a:r>
              <a:rPr lang="zh-TW" altLang="en-US" sz="2800" dirty="0">
                <a:solidFill>
                  <a:schemeClr val="tx1"/>
                </a:solidFill>
                <a:latin typeface="標楷體" pitchFamily="65" charset="-120"/>
                <a:ea typeface="標楷體" pitchFamily="65" charset="-120"/>
              </a:rPr>
              <a:t>換工作，則</a:t>
            </a:r>
            <a:r>
              <a:rPr lang="zh-TW" altLang="en-US" sz="2800" u="sng" dirty="0">
                <a:solidFill>
                  <a:schemeClr val="tx1"/>
                </a:solidFill>
                <a:latin typeface="標楷體" pitchFamily="65" charset="-120"/>
                <a:ea typeface="標楷體" pitchFamily="65" charset="-120"/>
              </a:rPr>
              <a:t>年資必須從頭算起</a:t>
            </a:r>
            <a:r>
              <a:rPr lang="zh-TW" altLang="en-US" sz="2800" dirty="0">
                <a:solidFill>
                  <a:schemeClr val="tx1"/>
                </a:solidFill>
                <a:latin typeface="標楷體" pitchFamily="65" charset="-120"/>
                <a:ea typeface="標楷體" pitchFamily="65" charset="-120"/>
              </a:rPr>
              <a:t>，並沒有辦法累積，但是假如因事業的改組或轉讓，經過新雇主的同意認定之後，仍可以繼續的合併</a:t>
            </a:r>
            <a:r>
              <a:rPr lang="zh-TW" altLang="en-US" sz="2800" dirty="0" smtClean="0">
                <a:solidFill>
                  <a:schemeClr val="tx1"/>
                </a:solidFill>
                <a:latin typeface="標楷體" pitchFamily="65" charset="-120"/>
                <a:ea typeface="標楷體" pitchFamily="65" charset="-120"/>
              </a:rPr>
              <a:t>計算。</a:t>
            </a:r>
            <a:endParaRPr lang="en-US" altLang="zh-TW" sz="2800" dirty="0" smtClean="0">
              <a:solidFill>
                <a:schemeClr val="tx1"/>
              </a:solidFill>
              <a:latin typeface="標楷體" pitchFamily="65" charset="-120"/>
              <a:ea typeface="標楷體" pitchFamily="65" charset="-120"/>
            </a:endParaRPr>
          </a:p>
          <a:p>
            <a:pPr marL="800100" lvl="1" indent="-342900">
              <a:buClrTx/>
              <a:buFont typeface="Wingdings" pitchFamily="2" charset="2"/>
              <a:buChar char="n"/>
            </a:pPr>
            <a:r>
              <a:rPr lang="zh-TW" altLang="en-US" sz="2800" dirty="0" smtClean="0">
                <a:solidFill>
                  <a:schemeClr val="tx1"/>
                </a:solidFill>
                <a:latin typeface="標楷體" pitchFamily="65" charset="-120"/>
                <a:ea typeface="標楷體" pitchFamily="65" charset="-120"/>
              </a:rPr>
              <a:t>基數</a:t>
            </a:r>
            <a:r>
              <a:rPr lang="zh-TW" altLang="en-US" sz="2800" dirty="0">
                <a:solidFill>
                  <a:schemeClr val="tx1"/>
                </a:solidFill>
                <a:latin typeface="標楷體" pitchFamily="65" charset="-120"/>
                <a:ea typeface="標楷體" pitchFamily="65" charset="-120"/>
              </a:rPr>
              <a:t>給付標準以</a:t>
            </a:r>
            <a:r>
              <a:rPr lang="zh-TW" altLang="en-US" sz="2800" u="sng" dirty="0">
                <a:solidFill>
                  <a:schemeClr val="tx1"/>
                </a:solidFill>
                <a:latin typeface="標楷體" pitchFamily="65" charset="-120"/>
                <a:ea typeface="標楷體" pitchFamily="65" charset="-120"/>
              </a:rPr>
              <a:t>退休前平均六個月的工資</a:t>
            </a:r>
            <a:r>
              <a:rPr lang="zh-TW" altLang="en-US" sz="2800" dirty="0" smtClean="0">
                <a:solidFill>
                  <a:schemeClr val="tx1"/>
                </a:solidFill>
                <a:latin typeface="標楷體" pitchFamily="65" charset="-120"/>
                <a:ea typeface="標楷體" pitchFamily="65" charset="-120"/>
              </a:rPr>
              <a:t>計算。</a:t>
            </a:r>
            <a:endParaRPr lang="en-US" altLang="zh-TW" sz="2800" dirty="0" smtClean="0">
              <a:solidFill>
                <a:schemeClr val="tx1"/>
              </a:solidFill>
              <a:latin typeface="標楷體" pitchFamily="65" charset="-120"/>
              <a:ea typeface="標楷體" pitchFamily="65" charset="-120"/>
            </a:endParaRPr>
          </a:p>
          <a:p>
            <a:pPr marL="800100" lvl="1" indent="-342900">
              <a:buClrTx/>
              <a:buFont typeface="Wingdings" pitchFamily="2" charset="2"/>
              <a:buChar char="n"/>
            </a:pPr>
            <a:r>
              <a:rPr lang="zh-TW" altLang="en-US" sz="2800" dirty="0" smtClean="0">
                <a:solidFill>
                  <a:schemeClr val="tx1"/>
                </a:solidFill>
                <a:latin typeface="標楷體" pitchFamily="65" charset="-120"/>
                <a:ea typeface="標楷體" pitchFamily="65" charset="-120"/>
              </a:rPr>
              <a:t>退休金</a:t>
            </a:r>
            <a:r>
              <a:rPr lang="zh-TW" altLang="en-US" sz="2800" dirty="0">
                <a:solidFill>
                  <a:schemeClr val="tx1"/>
                </a:solidFill>
                <a:latin typeface="標楷體" pitchFamily="65" charset="-120"/>
                <a:ea typeface="標楷體" pitchFamily="65" charset="-120"/>
              </a:rPr>
              <a:t>採一次</a:t>
            </a:r>
            <a:r>
              <a:rPr lang="zh-TW" altLang="en-US" sz="2800" dirty="0" smtClean="0">
                <a:solidFill>
                  <a:schemeClr val="tx1"/>
                </a:solidFill>
                <a:latin typeface="標楷體" pitchFamily="65" charset="-120"/>
                <a:ea typeface="標楷體" pitchFamily="65" charset="-120"/>
              </a:rPr>
              <a:t>給付。</a:t>
            </a:r>
            <a:endParaRPr lang="zh-TW" altLang="en-US" sz="2800" dirty="0">
              <a:solidFill>
                <a:schemeClr val="tx1"/>
              </a:solidFill>
              <a:latin typeface="標楷體" pitchFamily="65" charset="-120"/>
              <a:ea typeface="標楷體" pitchFamily="65" charset="-120"/>
            </a:endParaRPr>
          </a:p>
          <a:p>
            <a:endParaRPr lang="zh-TW" altLang="en-US" dirty="0"/>
          </a:p>
        </p:txBody>
      </p:sp>
    </p:spTree>
    <p:extLst>
      <p:ext uri="{BB962C8B-B14F-4D97-AF65-F5344CB8AC3E}">
        <p14:creationId xmlns:p14="http://schemas.microsoft.com/office/powerpoint/2010/main" xmlns="" val="24239090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smtClean="0"/>
              <a:t>勞退舊制</a:t>
            </a:r>
            <a:endParaRPr lang="zh-TW" altLang="en-US" sz="4400" dirty="0"/>
          </a:p>
        </p:txBody>
      </p:sp>
      <p:sp>
        <p:nvSpPr>
          <p:cNvPr id="3" name="內容版面配置區 2"/>
          <p:cNvSpPr>
            <a:spLocks noGrp="1"/>
          </p:cNvSpPr>
          <p:nvPr>
            <p:ph sz="quarter" idx="1"/>
          </p:nvPr>
        </p:nvSpPr>
        <p:spPr>
          <a:xfrm>
            <a:off x="107504" y="1556792"/>
            <a:ext cx="8287896" cy="4572000"/>
          </a:xfrm>
        </p:spPr>
        <p:txBody>
          <a:bodyPr>
            <a:normAutofit/>
          </a:bodyPr>
          <a:lstStyle/>
          <a:p>
            <a:pPr marL="457200" lvl="1" indent="0">
              <a:buClrTx/>
              <a:buNone/>
            </a:pPr>
            <a:r>
              <a:rPr lang="zh-TW" altLang="en-US" sz="4000" dirty="0">
                <a:solidFill>
                  <a:schemeClr val="tx1"/>
                </a:solidFill>
                <a:latin typeface="標楷體" pitchFamily="65" charset="-120"/>
                <a:ea typeface="標楷體" pitchFamily="65" charset="-120"/>
              </a:rPr>
              <a:t>基數計算</a:t>
            </a:r>
            <a:endParaRPr lang="en-US" altLang="zh-TW" sz="4000" dirty="0" smtClean="0">
              <a:solidFill>
                <a:schemeClr val="tx1"/>
              </a:solidFill>
              <a:latin typeface="標楷體" pitchFamily="65" charset="-120"/>
              <a:ea typeface="標楷體" pitchFamily="65" charset="-120"/>
            </a:endParaRPr>
          </a:p>
          <a:p>
            <a:pPr marL="800100" lvl="1" indent="-342900">
              <a:buClrTx/>
              <a:buFont typeface="Wingdings" pitchFamily="2" charset="2"/>
              <a:buChar char="n"/>
            </a:pPr>
            <a:r>
              <a:rPr lang="zh-TW" altLang="en-US" sz="2800" dirty="0" smtClean="0">
                <a:solidFill>
                  <a:schemeClr val="tx1"/>
                </a:solidFill>
                <a:latin typeface="新細明體" pitchFamily="18" charset="-120"/>
                <a:ea typeface="新細明體" pitchFamily="18" charset="-120"/>
              </a:rPr>
              <a:t>工作</a:t>
            </a:r>
            <a:r>
              <a:rPr lang="zh-TW" altLang="en-US" sz="2800" dirty="0">
                <a:solidFill>
                  <a:schemeClr val="tx1"/>
                </a:solidFill>
                <a:latin typeface="新細明體" pitchFamily="18" charset="-120"/>
                <a:ea typeface="新細明體" pitchFamily="18" charset="-120"/>
              </a:rPr>
              <a:t>年資在</a:t>
            </a:r>
            <a:r>
              <a:rPr lang="en-US" altLang="zh-TW" sz="2800" dirty="0">
                <a:solidFill>
                  <a:schemeClr val="tx1"/>
                </a:solidFill>
                <a:latin typeface="新細明體" pitchFamily="18" charset="-120"/>
                <a:ea typeface="新細明體" pitchFamily="18" charset="-120"/>
              </a:rPr>
              <a:t>15</a:t>
            </a:r>
            <a:r>
              <a:rPr lang="zh-TW" altLang="en-US" sz="2800" dirty="0">
                <a:solidFill>
                  <a:schemeClr val="tx1"/>
                </a:solidFill>
                <a:latin typeface="新細明體" pitchFamily="18" charset="-120"/>
                <a:ea typeface="新細明體" pitchFamily="18" charset="-120"/>
              </a:rPr>
              <a:t>年內，每年給予</a:t>
            </a:r>
            <a:r>
              <a:rPr lang="en-US" altLang="zh-TW" sz="2800" dirty="0">
                <a:solidFill>
                  <a:schemeClr val="tx1"/>
                </a:solidFill>
                <a:latin typeface="新細明體" pitchFamily="18" charset="-120"/>
                <a:ea typeface="新細明體" pitchFamily="18" charset="-120"/>
              </a:rPr>
              <a:t>2</a:t>
            </a:r>
            <a:r>
              <a:rPr lang="zh-TW" altLang="en-US" sz="2800" dirty="0">
                <a:solidFill>
                  <a:schemeClr val="tx1"/>
                </a:solidFill>
                <a:latin typeface="新細明體" pitchFamily="18" charset="-120"/>
                <a:ea typeface="新細明體" pitchFamily="18" charset="-120"/>
              </a:rPr>
              <a:t>個基數</a:t>
            </a:r>
            <a:r>
              <a:rPr lang="zh-TW" altLang="en-US" sz="2800" dirty="0" smtClean="0">
                <a:solidFill>
                  <a:schemeClr val="tx1"/>
                </a:solidFill>
                <a:latin typeface="新細明體" pitchFamily="18" charset="-120"/>
                <a:ea typeface="新細明體" pitchFamily="18" charset="-120"/>
              </a:rPr>
              <a:t>。</a:t>
            </a:r>
            <a:endParaRPr lang="en-US" altLang="zh-TW" sz="2800" dirty="0" smtClean="0">
              <a:solidFill>
                <a:schemeClr val="tx1"/>
              </a:solidFill>
              <a:latin typeface="新細明體" pitchFamily="18" charset="-120"/>
              <a:ea typeface="新細明體" pitchFamily="18" charset="-120"/>
            </a:endParaRPr>
          </a:p>
          <a:p>
            <a:pPr marL="800100" lvl="1" indent="-342900">
              <a:buClrTx/>
              <a:buFont typeface="Wingdings" pitchFamily="2" charset="2"/>
              <a:buChar char="n"/>
            </a:pPr>
            <a:r>
              <a:rPr lang="zh-TW" altLang="en-US" sz="2800" dirty="0" smtClean="0">
                <a:solidFill>
                  <a:schemeClr val="tx1"/>
                </a:solidFill>
                <a:latin typeface="新細明體" pitchFamily="18" charset="-120"/>
                <a:ea typeface="新細明體" pitchFamily="18" charset="-120"/>
              </a:rPr>
              <a:t>工作</a:t>
            </a:r>
            <a:r>
              <a:rPr lang="zh-TW" altLang="en-US" sz="2800" dirty="0">
                <a:solidFill>
                  <a:schemeClr val="tx1"/>
                </a:solidFill>
                <a:latin typeface="新細明體" pitchFamily="18" charset="-120"/>
                <a:ea typeface="新細明體" pitchFamily="18" charset="-120"/>
              </a:rPr>
              <a:t>滿</a:t>
            </a:r>
            <a:r>
              <a:rPr lang="en-US" altLang="zh-TW" sz="2800" dirty="0">
                <a:solidFill>
                  <a:schemeClr val="tx1"/>
                </a:solidFill>
                <a:latin typeface="新細明體" pitchFamily="18" charset="-120"/>
                <a:ea typeface="新細明體" pitchFamily="18" charset="-120"/>
              </a:rPr>
              <a:t>15</a:t>
            </a:r>
            <a:r>
              <a:rPr lang="zh-TW" altLang="en-US" sz="2800" dirty="0">
                <a:solidFill>
                  <a:schemeClr val="tx1"/>
                </a:solidFill>
                <a:latin typeface="新細明體" pitchFamily="18" charset="-120"/>
                <a:ea typeface="新細明體" pitchFamily="18" charset="-120"/>
              </a:rPr>
              <a:t>年之後，在民國</a:t>
            </a:r>
            <a:r>
              <a:rPr lang="en-US" altLang="zh-TW" sz="2800" dirty="0">
                <a:solidFill>
                  <a:schemeClr val="tx1"/>
                </a:solidFill>
                <a:latin typeface="新細明體" pitchFamily="18" charset="-120"/>
                <a:ea typeface="新細明體" pitchFamily="18" charset="-120"/>
              </a:rPr>
              <a:t>73</a:t>
            </a:r>
            <a:r>
              <a:rPr lang="zh-TW" altLang="en-US" sz="2800" dirty="0">
                <a:solidFill>
                  <a:schemeClr val="tx1"/>
                </a:solidFill>
                <a:latin typeface="新細明體" pitchFamily="18" charset="-120"/>
                <a:ea typeface="新細明體" pitchFamily="18" charset="-120"/>
              </a:rPr>
              <a:t>年</a:t>
            </a:r>
            <a:r>
              <a:rPr lang="en-US" altLang="zh-TW" sz="2800" dirty="0">
                <a:solidFill>
                  <a:schemeClr val="tx1"/>
                </a:solidFill>
                <a:latin typeface="新細明體" pitchFamily="18" charset="-120"/>
                <a:ea typeface="新細明體" pitchFamily="18" charset="-120"/>
              </a:rPr>
              <a:t>8</a:t>
            </a:r>
            <a:r>
              <a:rPr lang="zh-TW" altLang="en-US" sz="2800" dirty="0">
                <a:solidFill>
                  <a:schemeClr val="tx1"/>
                </a:solidFill>
                <a:latin typeface="新細明體" pitchFamily="18" charset="-120"/>
                <a:ea typeface="新細明體" pitchFamily="18" charset="-120"/>
              </a:rPr>
              <a:t>月</a:t>
            </a:r>
            <a:r>
              <a:rPr lang="en-US" altLang="zh-TW" sz="2800" dirty="0">
                <a:solidFill>
                  <a:schemeClr val="tx1"/>
                </a:solidFill>
                <a:latin typeface="新細明體" pitchFamily="18" charset="-120"/>
                <a:ea typeface="新細明體" pitchFamily="18" charset="-120"/>
              </a:rPr>
              <a:t>1</a:t>
            </a:r>
            <a:r>
              <a:rPr lang="zh-TW" altLang="en-US" sz="2800" dirty="0">
                <a:solidFill>
                  <a:schemeClr val="tx1"/>
                </a:solidFill>
                <a:latin typeface="新細明體" pitchFamily="18" charset="-120"/>
                <a:ea typeface="新細明體" pitchFamily="18" charset="-120"/>
              </a:rPr>
              <a:t>號以前的，每年</a:t>
            </a:r>
            <a:r>
              <a:rPr lang="en-US" altLang="zh-TW" sz="2800" dirty="0">
                <a:solidFill>
                  <a:schemeClr val="tx1"/>
                </a:solidFill>
                <a:latin typeface="新細明體" pitchFamily="18" charset="-120"/>
                <a:ea typeface="新細明體" pitchFamily="18" charset="-120"/>
              </a:rPr>
              <a:t>0.5</a:t>
            </a:r>
            <a:r>
              <a:rPr lang="zh-TW" altLang="en-US" sz="2800" dirty="0">
                <a:solidFill>
                  <a:schemeClr val="tx1"/>
                </a:solidFill>
                <a:latin typeface="新細明體" pitchFamily="18" charset="-120"/>
                <a:ea typeface="新細明體" pitchFamily="18" charset="-120"/>
              </a:rPr>
              <a:t>個基數，最高累積的基數以</a:t>
            </a:r>
            <a:r>
              <a:rPr lang="en-US" altLang="zh-TW" sz="2800" dirty="0">
                <a:solidFill>
                  <a:schemeClr val="tx1"/>
                </a:solidFill>
                <a:latin typeface="新細明體" pitchFamily="18" charset="-120"/>
                <a:ea typeface="新細明體" pitchFamily="18" charset="-120"/>
              </a:rPr>
              <a:t>35</a:t>
            </a:r>
            <a:r>
              <a:rPr lang="zh-TW" altLang="en-US" sz="2800" dirty="0">
                <a:solidFill>
                  <a:schemeClr val="tx1"/>
                </a:solidFill>
                <a:latin typeface="新細明體" pitchFamily="18" charset="-120"/>
                <a:ea typeface="新細明體" pitchFamily="18" charset="-120"/>
              </a:rPr>
              <a:t>個基數為限；在</a:t>
            </a:r>
            <a:r>
              <a:rPr lang="en-US" altLang="zh-TW" sz="2800" dirty="0">
                <a:solidFill>
                  <a:schemeClr val="tx1"/>
                </a:solidFill>
                <a:latin typeface="新細明體" pitchFamily="18" charset="-120"/>
                <a:ea typeface="新細明體" pitchFamily="18" charset="-120"/>
              </a:rPr>
              <a:t>73</a:t>
            </a:r>
            <a:r>
              <a:rPr lang="zh-TW" altLang="en-US" sz="2800" dirty="0">
                <a:solidFill>
                  <a:schemeClr val="tx1"/>
                </a:solidFill>
                <a:latin typeface="新細明體" pitchFamily="18" charset="-120"/>
                <a:ea typeface="新細明體" pitchFamily="18" charset="-120"/>
              </a:rPr>
              <a:t>年</a:t>
            </a:r>
            <a:r>
              <a:rPr lang="en-US" altLang="zh-TW" sz="2800" dirty="0">
                <a:solidFill>
                  <a:schemeClr val="tx1"/>
                </a:solidFill>
                <a:latin typeface="新細明體" pitchFamily="18" charset="-120"/>
                <a:ea typeface="新細明體" pitchFamily="18" charset="-120"/>
              </a:rPr>
              <a:t>8</a:t>
            </a:r>
            <a:r>
              <a:rPr lang="zh-TW" altLang="en-US" sz="2800" dirty="0">
                <a:solidFill>
                  <a:schemeClr val="tx1"/>
                </a:solidFill>
                <a:latin typeface="新細明體" pitchFamily="18" charset="-120"/>
                <a:ea typeface="新細明體" pitchFamily="18" charset="-120"/>
              </a:rPr>
              <a:t>月</a:t>
            </a:r>
            <a:r>
              <a:rPr lang="en-US" altLang="zh-TW" sz="2800" dirty="0">
                <a:solidFill>
                  <a:schemeClr val="tx1"/>
                </a:solidFill>
                <a:latin typeface="新細明體" pitchFamily="18" charset="-120"/>
                <a:ea typeface="新細明體" pitchFamily="18" charset="-120"/>
              </a:rPr>
              <a:t>1</a:t>
            </a:r>
            <a:r>
              <a:rPr lang="zh-TW" altLang="en-US" sz="2800" dirty="0">
                <a:solidFill>
                  <a:schemeClr val="tx1"/>
                </a:solidFill>
                <a:latin typeface="新細明體" pitchFamily="18" charset="-120"/>
                <a:ea typeface="新細明體" pitchFamily="18" charset="-120"/>
              </a:rPr>
              <a:t>號之後的，每年則為</a:t>
            </a:r>
            <a:r>
              <a:rPr lang="en-US" altLang="zh-TW" sz="2800" dirty="0">
                <a:solidFill>
                  <a:schemeClr val="tx1"/>
                </a:solidFill>
                <a:latin typeface="新細明體" pitchFamily="18" charset="-120"/>
                <a:ea typeface="新細明體" pitchFamily="18" charset="-120"/>
              </a:rPr>
              <a:t>1</a:t>
            </a:r>
            <a:r>
              <a:rPr lang="zh-TW" altLang="en-US" sz="2800" dirty="0">
                <a:solidFill>
                  <a:schemeClr val="tx1"/>
                </a:solidFill>
                <a:latin typeface="新細明體" pitchFamily="18" charset="-120"/>
                <a:ea typeface="新細明體" pitchFamily="18" charset="-120"/>
              </a:rPr>
              <a:t>個基數，最高的累積基數上限為</a:t>
            </a:r>
            <a:r>
              <a:rPr lang="en-US" altLang="zh-TW" sz="2800" dirty="0">
                <a:solidFill>
                  <a:schemeClr val="tx1"/>
                </a:solidFill>
                <a:latin typeface="新細明體" pitchFamily="18" charset="-120"/>
                <a:ea typeface="新細明體" pitchFamily="18" charset="-120"/>
              </a:rPr>
              <a:t>45</a:t>
            </a:r>
            <a:r>
              <a:rPr lang="zh-TW" altLang="en-US" sz="2800" dirty="0" smtClean="0">
                <a:solidFill>
                  <a:schemeClr val="tx1"/>
                </a:solidFill>
                <a:latin typeface="新細明體" pitchFamily="18" charset="-120"/>
                <a:ea typeface="新細明體" pitchFamily="18" charset="-120"/>
              </a:rPr>
              <a:t>個。</a:t>
            </a:r>
            <a:endParaRPr lang="zh-TW" altLang="en-US" sz="2800" dirty="0">
              <a:solidFill>
                <a:schemeClr val="tx1"/>
              </a:solidFill>
              <a:latin typeface="新細明體" pitchFamily="18" charset="-120"/>
              <a:ea typeface="新細明體" pitchFamily="18" charset="-120"/>
            </a:endParaRPr>
          </a:p>
          <a:p>
            <a:endParaRPr lang="zh-TW" altLang="en-US" dirty="0"/>
          </a:p>
        </p:txBody>
      </p:sp>
    </p:spTree>
    <p:extLst>
      <p:ext uri="{BB962C8B-B14F-4D97-AF65-F5344CB8AC3E}">
        <p14:creationId xmlns:p14="http://schemas.microsoft.com/office/powerpoint/2010/main" xmlns="" val="3822000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smtClean="0"/>
              <a:t>勞退新制</a:t>
            </a:r>
            <a:r>
              <a:rPr lang="en-US" altLang="zh-TW" sz="4400" dirty="0" smtClean="0"/>
              <a:t>-</a:t>
            </a:r>
            <a:r>
              <a:rPr lang="zh-TW" altLang="en-US" sz="4400" dirty="0" smtClean="0"/>
              <a:t>個人帳戶</a:t>
            </a:r>
            <a:endParaRPr lang="zh-TW" altLang="en-US" sz="4400" dirty="0"/>
          </a:p>
        </p:txBody>
      </p:sp>
      <p:sp>
        <p:nvSpPr>
          <p:cNvPr id="3" name="內容版面配置區 2"/>
          <p:cNvSpPr>
            <a:spLocks noGrp="1"/>
          </p:cNvSpPr>
          <p:nvPr>
            <p:ph sz="quarter" idx="1"/>
          </p:nvPr>
        </p:nvSpPr>
        <p:spPr/>
        <p:txBody>
          <a:bodyPr/>
          <a:lstStyle/>
          <a:p>
            <a:pPr marL="0" indent="0">
              <a:buNone/>
            </a:pPr>
            <a:r>
              <a:rPr lang="zh-TW" altLang="en-US" sz="4000" dirty="0" smtClean="0">
                <a:latin typeface="標楷體" pitchFamily="65" charset="-120"/>
                <a:ea typeface="標楷體" pitchFamily="65" charset="-120"/>
              </a:rPr>
              <a:t>內容介紹</a:t>
            </a: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提撥部分</a:t>
            </a:r>
            <a:r>
              <a:rPr lang="en-US" altLang="zh-TW" sz="4000" dirty="0" smtClean="0">
                <a:latin typeface="標楷體" pitchFamily="65" charset="-120"/>
                <a:ea typeface="標楷體" pitchFamily="65" charset="-120"/>
              </a:rPr>
              <a:t>)</a:t>
            </a:r>
            <a:endParaRPr lang="en-US" altLang="zh-TW" sz="4000" dirty="0" smtClean="0"/>
          </a:p>
          <a:p>
            <a:pPr>
              <a:buFont typeface="Wingdings" pitchFamily="2" charset="2"/>
              <a:buChar char="Ø"/>
            </a:pPr>
            <a:r>
              <a:rPr lang="zh-TW" altLang="en-US" sz="2800" dirty="0"/>
              <a:t>雇主每月負擔工資</a:t>
            </a:r>
            <a:r>
              <a:rPr lang="en-US" altLang="zh-TW" sz="2800" dirty="0"/>
              <a:t>6</a:t>
            </a:r>
            <a:r>
              <a:rPr lang="en-US" altLang="zh-TW" sz="2800" dirty="0" smtClean="0"/>
              <a:t>%</a:t>
            </a:r>
            <a:r>
              <a:rPr lang="zh-TW" altLang="en-US" sz="2800" dirty="0" smtClean="0"/>
              <a:t>。</a:t>
            </a:r>
            <a:endParaRPr lang="en-US" altLang="zh-TW" sz="2800" dirty="0" smtClean="0"/>
          </a:p>
          <a:p>
            <a:pPr>
              <a:buFont typeface="Wingdings" pitchFamily="2" charset="2"/>
              <a:buChar char="Ø"/>
            </a:pPr>
            <a:r>
              <a:rPr lang="zh-TW" altLang="en-US" sz="2800" dirty="0" smtClean="0"/>
              <a:t>勞工可在工資</a:t>
            </a:r>
            <a:r>
              <a:rPr lang="en-US" altLang="zh-TW" sz="2800" dirty="0"/>
              <a:t>6</a:t>
            </a:r>
            <a:r>
              <a:rPr lang="en-US" altLang="zh-TW" sz="2800" dirty="0" smtClean="0"/>
              <a:t>%</a:t>
            </a:r>
            <a:r>
              <a:rPr lang="zh-TW" altLang="en-US" sz="2800" dirty="0" smtClean="0"/>
              <a:t>範圍</a:t>
            </a:r>
            <a:r>
              <a:rPr lang="zh-TW" altLang="en-US" sz="2800" dirty="0"/>
              <a:t>內自願多提撥，此部分可自當年個人所得淨額中扣除</a:t>
            </a:r>
            <a:r>
              <a:rPr lang="en-US" altLang="zh-TW" sz="2800" dirty="0" smtClean="0"/>
              <a:t>(</a:t>
            </a:r>
            <a:r>
              <a:rPr lang="zh-TW" altLang="en-US" sz="2800" dirty="0"/>
              <a:t>稅</a:t>
            </a:r>
            <a:r>
              <a:rPr lang="zh-TW" altLang="en-US" sz="2800" dirty="0" smtClean="0"/>
              <a:t>賦遞延</a:t>
            </a:r>
            <a:r>
              <a:rPr lang="zh-TW" altLang="en-US" sz="2800" dirty="0"/>
              <a:t>優惠</a:t>
            </a:r>
            <a:r>
              <a:rPr lang="en-US" altLang="zh-TW" sz="2800" dirty="0" smtClean="0"/>
              <a:t>)</a:t>
            </a:r>
            <a:r>
              <a:rPr lang="zh-TW" altLang="en-US" sz="2800" dirty="0" smtClean="0"/>
              <a:t>。</a:t>
            </a:r>
            <a:endParaRPr lang="en-US" altLang="zh-TW" sz="2800" dirty="0" smtClean="0"/>
          </a:p>
          <a:p>
            <a:pPr>
              <a:buFont typeface="Wingdings" pitchFamily="2" charset="2"/>
              <a:buChar char="Ø"/>
            </a:pPr>
            <a:r>
              <a:rPr lang="zh-TW" altLang="en-US" sz="2800" dirty="0"/>
              <a:t>退休金之投資運用若平均收益低於兩年期定存者</a:t>
            </a:r>
            <a:r>
              <a:rPr lang="zh-TW" altLang="en-US" sz="2800" dirty="0" smtClean="0"/>
              <a:t>，由國庫補貼其差額。</a:t>
            </a:r>
            <a:endParaRPr lang="zh-TW" altLang="en-US" sz="2800" dirty="0"/>
          </a:p>
        </p:txBody>
      </p:sp>
    </p:spTree>
    <p:extLst>
      <p:ext uri="{BB962C8B-B14F-4D97-AF65-F5344CB8AC3E}">
        <p14:creationId xmlns:p14="http://schemas.microsoft.com/office/powerpoint/2010/main" xmlns="" val="1854977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a:t>勞退新制</a:t>
            </a:r>
            <a:r>
              <a:rPr lang="en-US" altLang="zh-TW" sz="4400" dirty="0"/>
              <a:t>-</a:t>
            </a:r>
            <a:r>
              <a:rPr lang="zh-TW" altLang="en-US" sz="4400" dirty="0"/>
              <a:t>個人帳戶</a:t>
            </a:r>
          </a:p>
        </p:txBody>
      </p:sp>
      <p:sp>
        <p:nvSpPr>
          <p:cNvPr id="3" name="內容版面配置區 2"/>
          <p:cNvSpPr>
            <a:spLocks noGrp="1"/>
          </p:cNvSpPr>
          <p:nvPr>
            <p:ph sz="quarter" idx="1"/>
          </p:nvPr>
        </p:nvSpPr>
        <p:spPr/>
        <p:txBody>
          <a:bodyPr>
            <a:normAutofit/>
          </a:bodyPr>
          <a:lstStyle/>
          <a:p>
            <a:pPr marL="0" indent="0">
              <a:buNone/>
            </a:pPr>
            <a:r>
              <a:rPr lang="zh-TW" altLang="en-US" sz="4000" dirty="0" smtClean="0">
                <a:latin typeface="標楷體" pitchFamily="65" charset="-120"/>
                <a:ea typeface="標楷體" pitchFamily="65" charset="-120"/>
              </a:rPr>
              <a:t>內容介紹</a:t>
            </a:r>
            <a:r>
              <a:rPr lang="en-US" altLang="zh-TW" sz="4000" dirty="0" smtClean="0">
                <a:latin typeface="標楷體" pitchFamily="65" charset="-120"/>
                <a:ea typeface="標楷體" pitchFamily="65" charset="-120"/>
              </a:rPr>
              <a:t>(</a:t>
            </a:r>
            <a:r>
              <a:rPr lang="zh-TW" altLang="en-US" sz="4000" dirty="0" smtClean="0">
                <a:latin typeface="標楷體" pitchFamily="65" charset="-120"/>
                <a:ea typeface="標楷體" pitchFamily="65" charset="-120"/>
              </a:rPr>
              <a:t>給付部分</a:t>
            </a:r>
            <a:r>
              <a:rPr lang="en-US" altLang="zh-TW" sz="4000" dirty="0" smtClean="0">
                <a:latin typeface="標楷體" pitchFamily="65" charset="-120"/>
                <a:ea typeface="標楷體" pitchFamily="65" charset="-120"/>
              </a:rPr>
              <a:t>)</a:t>
            </a:r>
          </a:p>
          <a:p>
            <a:pPr>
              <a:buFont typeface="Wingdings" pitchFamily="2" charset="2"/>
              <a:buChar char="Ø"/>
            </a:pPr>
            <a:r>
              <a:rPr lang="zh-TW" altLang="en-US" sz="2400" dirty="0" smtClean="0">
                <a:solidFill>
                  <a:schemeClr val="tx1"/>
                </a:solidFill>
                <a:latin typeface="標楷體" pitchFamily="65" charset="-120"/>
                <a:ea typeface="標楷體" pitchFamily="65" charset="-120"/>
              </a:rPr>
              <a:t>年</a:t>
            </a:r>
            <a:r>
              <a:rPr lang="zh-TW" altLang="en-US" sz="2400" dirty="0">
                <a:solidFill>
                  <a:schemeClr val="tx1"/>
                </a:solidFill>
                <a:latin typeface="標楷體" pitchFamily="65" charset="-120"/>
                <a:ea typeface="標楷體" pitchFamily="65" charset="-120"/>
              </a:rPr>
              <a:t>滿</a:t>
            </a:r>
            <a:r>
              <a:rPr lang="en-US" altLang="zh-TW" sz="2400" dirty="0">
                <a:solidFill>
                  <a:schemeClr val="tx1"/>
                </a:solidFill>
                <a:latin typeface="標楷體" pitchFamily="65" charset="-120"/>
                <a:ea typeface="標楷體" pitchFamily="65" charset="-120"/>
              </a:rPr>
              <a:t>60</a:t>
            </a:r>
            <a:r>
              <a:rPr lang="zh-TW" altLang="en-US" sz="2400" dirty="0">
                <a:solidFill>
                  <a:schemeClr val="tx1"/>
                </a:solidFill>
                <a:latin typeface="標楷體" pitchFamily="65" charset="-120"/>
                <a:ea typeface="標楷體" pitchFamily="65" charset="-120"/>
              </a:rPr>
              <a:t>歲可領取帳戶餘額做為</a:t>
            </a:r>
            <a:r>
              <a:rPr lang="zh-TW" altLang="en-US" sz="2400" dirty="0" smtClean="0">
                <a:solidFill>
                  <a:schemeClr val="tx1"/>
                </a:solidFill>
                <a:latin typeface="標楷體" pitchFamily="65" charset="-120"/>
                <a:ea typeface="標楷體" pitchFamily="65" charset="-120"/>
              </a:rPr>
              <a:t>退休金。</a:t>
            </a:r>
            <a:endParaRPr lang="en-US" altLang="zh-TW" sz="2400" dirty="0" smtClean="0">
              <a:solidFill>
                <a:schemeClr val="tx1"/>
              </a:solidFill>
              <a:latin typeface="標楷體" pitchFamily="65" charset="-120"/>
              <a:ea typeface="標楷體" pitchFamily="65" charset="-120"/>
            </a:endParaRPr>
          </a:p>
          <a:p>
            <a:pPr>
              <a:buFont typeface="Wingdings" pitchFamily="2" charset="2"/>
              <a:buChar char="Ø"/>
            </a:pPr>
            <a:r>
              <a:rPr lang="zh-TW" altLang="en-US" sz="2400" dirty="0" smtClean="0">
                <a:solidFill>
                  <a:schemeClr val="tx1"/>
                </a:solidFill>
                <a:latin typeface="標楷體" pitchFamily="65" charset="-120"/>
                <a:ea typeface="標楷體" pitchFamily="65" charset="-120"/>
              </a:rPr>
              <a:t>若</a:t>
            </a:r>
            <a:r>
              <a:rPr lang="zh-TW" altLang="en-US" sz="2400" dirty="0">
                <a:solidFill>
                  <a:schemeClr val="tx1"/>
                </a:solidFill>
                <a:latin typeface="標楷體" pitchFamily="65" charset="-120"/>
                <a:ea typeface="標楷體" pitchFamily="65" charset="-120"/>
              </a:rPr>
              <a:t>工作不滿十五年以上者，應請領一次</a:t>
            </a:r>
            <a:r>
              <a:rPr lang="zh-TW" altLang="en-US" sz="2400" dirty="0" smtClean="0">
                <a:solidFill>
                  <a:schemeClr val="tx1"/>
                </a:solidFill>
                <a:latin typeface="標楷體" pitchFamily="65" charset="-120"/>
                <a:ea typeface="標楷體" pitchFamily="65" charset="-120"/>
              </a:rPr>
              <a:t>退休金。</a:t>
            </a:r>
            <a:endParaRPr lang="en-US" altLang="zh-TW" sz="2400" dirty="0" smtClean="0">
              <a:solidFill>
                <a:schemeClr val="tx1"/>
              </a:solidFill>
              <a:latin typeface="標楷體" pitchFamily="65" charset="-120"/>
              <a:ea typeface="標楷體" pitchFamily="65" charset="-120"/>
            </a:endParaRPr>
          </a:p>
          <a:p>
            <a:pPr>
              <a:buFont typeface="Wingdings" pitchFamily="2" charset="2"/>
              <a:buChar char="Ø"/>
            </a:pPr>
            <a:r>
              <a:rPr lang="zh-TW" altLang="en-US" sz="2400" dirty="0" smtClean="0">
                <a:solidFill>
                  <a:schemeClr val="tx1"/>
                </a:solidFill>
                <a:latin typeface="標楷體" pitchFamily="65" charset="-120"/>
                <a:ea typeface="標楷體" pitchFamily="65" charset="-120"/>
              </a:rPr>
              <a:t>若</a:t>
            </a:r>
            <a:r>
              <a:rPr lang="zh-TW" altLang="en-US" sz="2400" dirty="0">
                <a:solidFill>
                  <a:schemeClr val="tx1"/>
                </a:solidFill>
                <a:latin typeface="標楷體" pitchFamily="65" charset="-120"/>
                <a:ea typeface="標楷體" pitchFamily="65" charset="-120"/>
              </a:rPr>
              <a:t>符合工作十五年以上者，可選擇請取月退休金或一次請</a:t>
            </a:r>
            <a:r>
              <a:rPr lang="zh-TW" altLang="en-US" sz="2400" dirty="0" smtClean="0">
                <a:solidFill>
                  <a:schemeClr val="tx1"/>
                </a:solidFill>
                <a:latin typeface="標楷體" pitchFamily="65" charset="-120"/>
                <a:ea typeface="標楷體" pitchFamily="65" charset="-120"/>
              </a:rPr>
              <a:t>領。</a:t>
            </a:r>
            <a:endParaRPr lang="en-US" altLang="zh-TW" sz="2400" dirty="0" smtClean="0">
              <a:solidFill>
                <a:schemeClr val="tx1"/>
              </a:solidFill>
              <a:latin typeface="標楷體" pitchFamily="65" charset="-120"/>
              <a:ea typeface="標楷體" pitchFamily="65" charset="-120"/>
            </a:endParaRPr>
          </a:p>
          <a:p>
            <a:pPr>
              <a:buFont typeface="Wingdings" pitchFamily="2" charset="2"/>
              <a:buChar char="Ø"/>
            </a:pPr>
            <a:r>
              <a:rPr lang="zh-TW" altLang="en-US" sz="2400" dirty="0" smtClean="0">
                <a:solidFill>
                  <a:schemeClr val="tx1"/>
                </a:solidFill>
                <a:latin typeface="標楷體" pitchFamily="65" charset="-120"/>
                <a:ea typeface="標楷體" pitchFamily="65" charset="-120"/>
              </a:rPr>
              <a:t>月</a:t>
            </a:r>
            <a:r>
              <a:rPr lang="zh-TW" altLang="en-US" sz="2400" dirty="0">
                <a:solidFill>
                  <a:schemeClr val="tx1"/>
                </a:solidFill>
                <a:latin typeface="標楷體" pitchFamily="65" charset="-120"/>
                <a:ea typeface="標楷體" pitchFamily="65" charset="-120"/>
              </a:rPr>
              <a:t>退休金由勞工之退休金專戶餘額，依年金生命表與利率（由主管機關核定）計算定期給付之月</a:t>
            </a:r>
            <a:r>
              <a:rPr lang="zh-TW" altLang="en-US" sz="2400" dirty="0" smtClean="0">
                <a:solidFill>
                  <a:schemeClr val="tx1"/>
                </a:solidFill>
                <a:latin typeface="標楷體" pitchFamily="65" charset="-120"/>
                <a:ea typeface="標楷體" pitchFamily="65" charset="-120"/>
              </a:rPr>
              <a:t>退休金。</a:t>
            </a:r>
            <a:endParaRPr lang="en-US" altLang="zh-TW" sz="2400" dirty="0" smtClean="0">
              <a:solidFill>
                <a:schemeClr val="tx1"/>
              </a:solidFill>
              <a:latin typeface="標楷體" pitchFamily="65" charset="-120"/>
              <a:ea typeface="標楷體" pitchFamily="65" charset="-120"/>
            </a:endParaRPr>
          </a:p>
          <a:p>
            <a:pPr>
              <a:buFont typeface="Wingdings" pitchFamily="2" charset="2"/>
              <a:buChar char="Ø"/>
            </a:pPr>
            <a:r>
              <a:rPr lang="zh-TW" altLang="en-US" sz="2400" dirty="0" smtClean="0">
                <a:solidFill>
                  <a:schemeClr val="tx1"/>
                </a:solidFill>
                <a:latin typeface="標楷體" pitchFamily="65" charset="-120"/>
                <a:ea typeface="標楷體" pitchFamily="65" charset="-120"/>
              </a:rPr>
              <a:t>在</a:t>
            </a:r>
            <a:r>
              <a:rPr lang="zh-TW" altLang="en-US" sz="2400" dirty="0">
                <a:solidFill>
                  <a:schemeClr val="tx1"/>
                </a:solidFill>
                <a:latin typeface="標楷體" pitchFamily="65" charset="-120"/>
                <a:ea typeface="標楷體" pitchFamily="65" charset="-120"/>
              </a:rPr>
              <a:t>開始請領時應一次請領一定金額向保險公司投保延壽年金以作為活超過平均餘命後之月退休金</a:t>
            </a:r>
            <a:r>
              <a:rPr lang="zh-TW" altLang="en-US" sz="2400" dirty="0" smtClean="0">
                <a:solidFill>
                  <a:schemeClr val="tx1"/>
                </a:solidFill>
                <a:latin typeface="標楷體" pitchFamily="65" charset="-120"/>
                <a:ea typeface="標楷體" pitchFamily="65" charset="-120"/>
              </a:rPr>
              <a:t>給付。</a:t>
            </a:r>
            <a:endParaRPr lang="en-US" altLang="zh-TW" sz="2400" dirty="0" smtClean="0">
              <a:solidFill>
                <a:schemeClr val="tx1"/>
              </a:solidFill>
              <a:latin typeface="標楷體" pitchFamily="65" charset="-120"/>
              <a:ea typeface="標楷體" pitchFamily="65" charset="-120"/>
            </a:endParaRPr>
          </a:p>
          <a:p>
            <a:pPr>
              <a:buFont typeface="Wingdings" pitchFamily="2" charset="2"/>
              <a:buChar char="Ø"/>
            </a:pPr>
            <a:r>
              <a:rPr lang="zh-TW" altLang="en-US" sz="2400" dirty="0" smtClean="0">
                <a:solidFill>
                  <a:schemeClr val="tx1"/>
                </a:solidFill>
                <a:latin typeface="標楷體" pitchFamily="65" charset="-120"/>
                <a:ea typeface="標楷體" pitchFamily="65" charset="-120"/>
              </a:rPr>
              <a:t>若</a:t>
            </a:r>
            <a:r>
              <a:rPr lang="zh-TW" altLang="en-US" sz="2400" dirty="0">
                <a:solidFill>
                  <a:schemeClr val="tx1"/>
                </a:solidFill>
                <a:latin typeface="標楷體" pitchFamily="65" charset="-120"/>
                <a:ea typeface="標楷體" pitchFamily="65" charset="-120"/>
              </a:rPr>
              <a:t>選擇請取月退休金未達平均餘命前死亡者，其個人專戶結餘由其遺屬</a:t>
            </a:r>
            <a:r>
              <a:rPr lang="zh-TW" altLang="en-US" sz="2400" dirty="0" smtClean="0">
                <a:solidFill>
                  <a:schemeClr val="tx1"/>
                </a:solidFill>
                <a:latin typeface="標楷體" pitchFamily="65" charset="-120"/>
                <a:ea typeface="標楷體" pitchFamily="65" charset="-120"/>
              </a:rPr>
              <a:t>領回。</a:t>
            </a:r>
            <a:endParaRPr lang="zh-TW" altLang="en-US" sz="2400"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238237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4400" dirty="0" smtClean="0">
                <a:latin typeface="+mj-ea"/>
              </a:rPr>
              <a:t>Superannuation</a:t>
            </a:r>
            <a:endParaRPr lang="zh-TW" altLang="en-US" sz="4400" dirty="0">
              <a:latin typeface="+mj-ea"/>
            </a:endParaRPr>
          </a:p>
        </p:txBody>
      </p:sp>
      <p:sp>
        <p:nvSpPr>
          <p:cNvPr id="3" name="內容版面配置區 2"/>
          <p:cNvSpPr>
            <a:spLocks noGrp="1"/>
          </p:cNvSpPr>
          <p:nvPr>
            <p:ph sz="quarter" idx="1"/>
          </p:nvPr>
        </p:nvSpPr>
        <p:spPr/>
        <p:txBody>
          <a:bodyPr>
            <a:normAutofit/>
          </a:bodyPr>
          <a:lstStyle/>
          <a:p>
            <a:pPr marL="514350" indent="-514350">
              <a:buFont typeface="+mj-lt"/>
              <a:buAutoNum type="arabicPeriod"/>
            </a:pPr>
            <a:endParaRPr lang="en-US" altLang="zh-TW" sz="3200" dirty="0" smtClean="0">
              <a:latin typeface="+mn-ea"/>
            </a:endParaRPr>
          </a:p>
          <a:p>
            <a:r>
              <a:rPr lang="en-US" altLang="zh-TW" sz="3200" dirty="0" smtClean="0">
                <a:latin typeface="+mn-ea"/>
              </a:rPr>
              <a:t>1.</a:t>
            </a:r>
            <a:r>
              <a:rPr lang="zh-TW" altLang="en-US" sz="3200" dirty="0" smtClean="0">
                <a:latin typeface="+mn-ea"/>
              </a:rPr>
              <a:t>退休金制度沿革</a:t>
            </a:r>
            <a:r>
              <a:rPr lang="en-US" altLang="zh-TW" sz="3200" dirty="0" smtClean="0">
                <a:latin typeface="+mn-ea"/>
              </a:rPr>
              <a:t>(Superannuation)</a:t>
            </a:r>
          </a:p>
          <a:p>
            <a:r>
              <a:rPr lang="en-US" altLang="zh-TW" sz="3200" dirty="0" smtClean="0">
                <a:latin typeface="+mn-ea"/>
              </a:rPr>
              <a:t>2.</a:t>
            </a:r>
            <a:r>
              <a:rPr lang="zh-TW" altLang="en-US" sz="3200" dirty="0" smtClean="0">
                <a:latin typeface="+mn-ea"/>
              </a:rPr>
              <a:t>制度架構</a:t>
            </a:r>
            <a:endParaRPr lang="en-US" altLang="zh-TW" sz="3200" dirty="0" smtClean="0">
              <a:latin typeface="+mn-ea"/>
            </a:endParaRPr>
          </a:p>
          <a:p>
            <a:r>
              <a:rPr lang="en-US" altLang="zh-TW" sz="3200" dirty="0" smtClean="0">
                <a:latin typeface="+mn-ea"/>
              </a:rPr>
              <a:t>3.</a:t>
            </a:r>
            <a:r>
              <a:rPr lang="zh-TW" altLang="en-US" sz="3200" dirty="0" smtClean="0">
                <a:latin typeface="+mn-ea"/>
              </a:rPr>
              <a:t>退休金類型</a:t>
            </a:r>
            <a:endParaRPr lang="en-US" altLang="zh-TW" sz="3200" dirty="0" smtClean="0">
              <a:latin typeface="+mn-ea"/>
            </a:endParaRPr>
          </a:p>
        </p:txBody>
      </p:sp>
    </p:spTree>
    <p:extLst>
      <p:ext uri="{BB962C8B-B14F-4D97-AF65-F5344CB8AC3E}">
        <p14:creationId xmlns:p14="http://schemas.microsoft.com/office/powerpoint/2010/main" xmlns="" val="36013365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179512" y="260648"/>
            <a:ext cx="8534400" cy="758825"/>
          </a:xfrm>
        </p:spPr>
        <p:txBody>
          <a:bodyPr>
            <a:noAutofit/>
          </a:bodyPr>
          <a:lstStyle/>
          <a:p>
            <a:r>
              <a:rPr lang="zh-TW" altLang="en-US" sz="4000" b="1" dirty="0">
                <a:solidFill>
                  <a:schemeClr val="tx1"/>
                </a:solidFill>
                <a:latin typeface="標楷體" pitchFamily="65" charset="-120"/>
                <a:ea typeface="標楷體" pitchFamily="65" charset="-120"/>
              </a:rPr>
              <a:t>退休金制度改革潮流</a:t>
            </a:r>
            <a:r>
              <a:rPr lang="en-US" altLang="zh-TW" sz="4000" b="1" dirty="0">
                <a:solidFill>
                  <a:schemeClr val="tx1"/>
                </a:solidFill>
                <a:latin typeface="標楷體" pitchFamily="65" charset="-120"/>
                <a:ea typeface="標楷體" pitchFamily="65" charset="-120"/>
              </a:rPr>
              <a:t>( DB </a:t>
            </a:r>
            <a:r>
              <a:rPr lang="zh-TW" altLang="en-US" sz="4000" b="1" dirty="0">
                <a:solidFill>
                  <a:schemeClr val="tx1"/>
                </a:solidFill>
                <a:latin typeface="標楷體" pitchFamily="65" charset="-120"/>
                <a:ea typeface="標楷體" pitchFamily="65" charset="-120"/>
              </a:rPr>
              <a:t>－</a:t>
            </a:r>
            <a:r>
              <a:rPr lang="en-US" altLang="zh-TW" sz="4000" b="1" dirty="0" smtClean="0">
                <a:solidFill>
                  <a:schemeClr val="tx1"/>
                </a:solidFill>
                <a:latin typeface="標楷體" pitchFamily="65" charset="-120"/>
                <a:ea typeface="標楷體" pitchFamily="65" charset="-120"/>
              </a:rPr>
              <a:t>&gt;DC </a:t>
            </a:r>
            <a:r>
              <a:rPr lang="en-US" altLang="zh-TW" sz="4000" b="1" dirty="0">
                <a:solidFill>
                  <a:schemeClr val="tx1"/>
                </a:solidFill>
                <a:latin typeface="標楷體" pitchFamily="65" charset="-120"/>
                <a:ea typeface="標楷體" pitchFamily="65" charset="-120"/>
              </a:rPr>
              <a:t>)</a:t>
            </a:r>
            <a:endParaRPr lang="zh-TW" altLang="en-US" sz="4000" dirty="0">
              <a:solidFill>
                <a:schemeClr val="tx1"/>
              </a:solidFill>
            </a:endParaRPr>
          </a:p>
        </p:txBody>
      </p:sp>
      <p:cxnSp>
        <p:nvCxnSpPr>
          <p:cNvPr id="9" name="直線接點 8"/>
          <p:cNvCxnSpPr/>
          <p:nvPr/>
        </p:nvCxnSpPr>
        <p:spPr>
          <a:xfrm>
            <a:off x="899592" y="3284984"/>
            <a:ext cx="0" cy="7920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a:off x="899592" y="3681028"/>
            <a:ext cx="7488832"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 Box 3"/>
          <p:cNvSpPr txBox="1">
            <a:spLocks noChangeArrowheads="1"/>
          </p:cNvSpPr>
          <p:nvPr/>
        </p:nvSpPr>
        <p:spPr bwMode="auto">
          <a:xfrm>
            <a:off x="2519363" y="3933825"/>
            <a:ext cx="963612" cy="387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bIns="0"/>
          <a:lstStyle/>
          <a:p>
            <a:pPr algn="ctr"/>
            <a:r>
              <a:rPr lang="ja-JP" altLang="en-US" sz="1600" b="1">
                <a:ea typeface="MS PGothic" pitchFamily="34" charset="-128"/>
              </a:rPr>
              <a:t>1990</a:t>
            </a:r>
          </a:p>
          <a:p>
            <a:endParaRPr lang="ja-JP" altLang="en-US">
              <a:ea typeface="MS PGothic" pitchFamily="34" charset="-128"/>
            </a:endParaRPr>
          </a:p>
        </p:txBody>
      </p:sp>
      <p:sp>
        <p:nvSpPr>
          <p:cNvPr id="55" name="Line 13"/>
          <p:cNvSpPr>
            <a:spLocks noChangeShapeType="1"/>
          </p:cNvSpPr>
          <p:nvPr/>
        </p:nvSpPr>
        <p:spPr bwMode="auto">
          <a:xfrm>
            <a:off x="2981325" y="3638550"/>
            <a:ext cx="0" cy="290513"/>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zh-TW" altLang="en-US"/>
          </a:p>
        </p:txBody>
      </p:sp>
      <p:sp>
        <p:nvSpPr>
          <p:cNvPr id="56" name="Line 14"/>
          <p:cNvSpPr>
            <a:spLocks noChangeShapeType="1"/>
          </p:cNvSpPr>
          <p:nvPr/>
        </p:nvSpPr>
        <p:spPr bwMode="auto">
          <a:xfrm>
            <a:off x="6645275" y="3656013"/>
            <a:ext cx="0" cy="290512"/>
          </a:xfrm>
          <a:prstGeom prst="line">
            <a:avLst/>
          </a:prstGeom>
          <a:noFill/>
          <a:ln w="5715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zh-TW" altLang="en-US"/>
          </a:p>
        </p:txBody>
      </p:sp>
      <p:pic>
        <p:nvPicPr>
          <p:cNvPr id="57" name="Picture 1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50353" y="2237187"/>
            <a:ext cx="577850" cy="444500"/>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58" name="Text Box 16"/>
          <p:cNvSpPr txBox="1">
            <a:spLocks noChangeArrowheads="1"/>
          </p:cNvSpPr>
          <p:nvPr/>
        </p:nvSpPr>
        <p:spPr bwMode="auto">
          <a:xfrm>
            <a:off x="6197600" y="3933825"/>
            <a:ext cx="965200" cy="290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bIns="0"/>
          <a:lstStyle/>
          <a:p>
            <a:pPr algn="ctr"/>
            <a:r>
              <a:rPr lang="ja-JP" altLang="en-US" sz="1600" b="1">
                <a:ea typeface="MS PGothic" pitchFamily="34" charset="-128"/>
              </a:rPr>
              <a:t>2000</a:t>
            </a:r>
          </a:p>
          <a:p>
            <a:endParaRPr lang="ja-JP" altLang="en-US">
              <a:ea typeface="MS PGothic" pitchFamily="34" charset="-128"/>
            </a:endParaRPr>
          </a:p>
        </p:txBody>
      </p:sp>
      <p:pic>
        <p:nvPicPr>
          <p:cNvPr id="59" name="Picture 17"/>
          <p:cNvPicPr preferRelativeResize="0">
            <a:picLocks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67013" y="4483100"/>
            <a:ext cx="577850" cy="446087"/>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60" name="Picture 18"/>
          <p:cNvPicPr preferRelativeResize="0">
            <a:picLocks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635003" y="2416175"/>
            <a:ext cx="577850" cy="446088"/>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61" name="Picture 19"/>
          <p:cNvPicPr preferRelativeResize="0">
            <a:picLocks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356350" y="2415491"/>
            <a:ext cx="577850" cy="446087"/>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62" name="Picture 20"/>
          <p:cNvPicPr preferRelativeResize="0">
            <a:picLocks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028406" y="4469293"/>
            <a:ext cx="577850" cy="449262"/>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63" name="Picture 21"/>
          <p:cNvPicPr preferRelativeResize="0">
            <a:picLocks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028406" y="2415492"/>
            <a:ext cx="577850" cy="446088"/>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pic>
        <p:nvPicPr>
          <p:cNvPr id="65" name="Picture 23"/>
          <p:cNvPicPr preferRelativeResize="0">
            <a:picLocks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6873875" y="4437063"/>
            <a:ext cx="577850" cy="458787"/>
          </a:xfrm>
          <a:prstGeom prst="rect">
            <a:avLst/>
          </a:prstGeom>
          <a:noFill/>
          <a:ln w="317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
        <p:nvSpPr>
          <p:cNvPr id="76" name="Line 34"/>
          <p:cNvSpPr>
            <a:spLocks noChangeShapeType="1"/>
          </p:cNvSpPr>
          <p:nvPr/>
        </p:nvSpPr>
        <p:spPr bwMode="auto">
          <a:xfrm>
            <a:off x="7812088" y="4437063"/>
            <a:ext cx="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TW" altLang="en-US"/>
          </a:p>
        </p:txBody>
      </p:sp>
      <p:pic>
        <p:nvPicPr>
          <p:cNvPr id="79" name="Picture 39" descr="flag">
            <a:hlinkClick r:id="rId9"/>
          </p:cNvPr>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956817" y="4483100"/>
            <a:ext cx="576263" cy="4476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cxnSp>
        <p:nvCxnSpPr>
          <p:cNvPr id="83" name="直線接點 82"/>
          <p:cNvCxnSpPr/>
          <p:nvPr/>
        </p:nvCxnSpPr>
        <p:spPr>
          <a:xfrm>
            <a:off x="1246015" y="3689350"/>
            <a:ext cx="0" cy="793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文字方塊 126"/>
          <p:cNvSpPr txBox="1"/>
          <p:nvPr/>
        </p:nvSpPr>
        <p:spPr>
          <a:xfrm>
            <a:off x="702275" y="4944377"/>
            <a:ext cx="1085346" cy="646331"/>
          </a:xfrm>
          <a:prstGeom prst="rect">
            <a:avLst/>
          </a:prstGeom>
          <a:noFill/>
        </p:spPr>
        <p:txBody>
          <a:bodyPr wrap="square" rtlCol="0">
            <a:spAutoFit/>
          </a:bodyPr>
          <a:lstStyle/>
          <a:p>
            <a:pPr algn="ctr"/>
            <a:r>
              <a:rPr lang="en-US" altLang="zh-TW" dirty="0" smtClean="0"/>
              <a:t>U.S</a:t>
            </a:r>
          </a:p>
          <a:p>
            <a:pPr algn="ctr"/>
            <a:r>
              <a:rPr lang="en-US" altLang="zh-TW" dirty="0" smtClean="0"/>
              <a:t>1978</a:t>
            </a:r>
            <a:endParaRPr lang="zh-TW" altLang="en-US" dirty="0"/>
          </a:p>
        </p:txBody>
      </p:sp>
      <p:cxnSp>
        <p:nvCxnSpPr>
          <p:cNvPr id="128" name="直線接點 127"/>
          <p:cNvCxnSpPr>
            <a:stCxn id="57" idx="2"/>
          </p:cNvCxnSpPr>
          <p:nvPr/>
        </p:nvCxnSpPr>
        <p:spPr>
          <a:xfrm>
            <a:off x="1539278" y="2681687"/>
            <a:ext cx="0" cy="9996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文字方塊 131"/>
          <p:cNvSpPr txBox="1"/>
          <p:nvPr/>
        </p:nvSpPr>
        <p:spPr>
          <a:xfrm>
            <a:off x="1115616" y="1590856"/>
            <a:ext cx="864096" cy="646331"/>
          </a:xfrm>
          <a:prstGeom prst="rect">
            <a:avLst/>
          </a:prstGeom>
          <a:noFill/>
        </p:spPr>
        <p:txBody>
          <a:bodyPr wrap="square" rtlCol="0">
            <a:spAutoFit/>
          </a:bodyPr>
          <a:lstStyle/>
          <a:p>
            <a:pPr algn="ctr"/>
            <a:r>
              <a:rPr lang="en-US" altLang="zh-TW" dirty="0" smtClean="0"/>
              <a:t>Chile</a:t>
            </a:r>
          </a:p>
          <a:p>
            <a:pPr algn="ctr"/>
            <a:r>
              <a:rPr lang="en-US" altLang="zh-TW" dirty="0" smtClean="0"/>
              <a:t>1981</a:t>
            </a:r>
            <a:endParaRPr lang="zh-TW" altLang="en-US" dirty="0"/>
          </a:p>
        </p:txBody>
      </p:sp>
      <p:cxnSp>
        <p:nvCxnSpPr>
          <p:cNvPr id="133" name="直線接點 132"/>
          <p:cNvCxnSpPr/>
          <p:nvPr/>
        </p:nvCxnSpPr>
        <p:spPr>
          <a:xfrm>
            <a:off x="3457403" y="3689350"/>
            <a:ext cx="0" cy="793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文字方塊 133"/>
          <p:cNvSpPr txBox="1"/>
          <p:nvPr/>
        </p:nvSpPr>
        <p:spPr>
          <a:xfrm>
            <a:off x="2915816" y="4929187"/>
            <a:ext cx="1080120" cy="646331"/>
          </a:xfrm>
          <a:prstGeom prst="rect">
            <a:avLst/>
          </a:prstGeom>
          <a:noFill/>
        </p:spPr>
        <p:txBody>
          <a:bodyPr wrap="square" rtlCol="0">
            <a:spAutoFit/>
          </a:bodyPr>
          <a:lstStyle/>
          <a:p>
            <a:pPr algn="ctr"/>
            <a:r>
              <a:rPr lang="en-US" altLang="zh-TW" dirty="0" smtClean="0"/>
              <a:t>Australia</a:t>
            </a:r>
          </a:p>
          <a:p>
            <a:pPr algn="ctr"/>
            <a:r>
              <a:rPr lang="en-US" altLang="zh-TW" dirty="0" smtClean="0"/>
              <a:t>1992</a:t>
            </a:r>
            <a:endParaRPr lang="zh-TW" altLang="en-US" dirty="0"/>
          </a:p>
        </p:txBody>
      </p:sp>
      <p:cxnSp>
        <p:nvCxnSpPr>
          <p:cNvPr id="135" name="直線接點 134"/>
          <p:cNvCxnSpPr/>
          <p:nvPr/>
        </p:nvCxnSpPr>
        <p:spPr>
          <a:xfrm>
            <a:off x="3923928" y="2862263"/>
            <a:ext cx="0" cy="793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6" name="文字方塊 135"/>
          <p:cNvSpPr txBox="1"/>
          <p:nvPr/>
        </p:nvSpPr>
        <p:spPr>
          <a:xfrm>
            <a:off x="3275856" y="1755807"/>
            <a:ext cx="1296144" cy="646331"/>
          </a:xfrm>
          <a:prstGeom prst="rect">
            <a:avLst/>
          </a:prstGeom>
          <a:noFill/>
        </p:spPr>
        <p:txBody>
          <a:bodyPr wrap="square" rtlCol="0">
            <a:spAutoFit/>
          </a:bodyPr>
          <a:lstStyle/>
          <a:p>
            <a:pPr algn="ctr"/>
            <a:r>
              <a:rPr lang="en-US" altLang="zh-TW" dirty="0" smtClean="0"/>
              <a:t>Argentina</a:t>
            </a:r>
          </a:p>
          <a:p>
            <a:pPr algn="ctr"/>
            <a:r>
              <a:rPr lang="en-US" altLang="zh-TW" dirty="0" smtClean="0"/>
              <a:t>1994</a:t>
            </a:r>
            <a:endParaRPr lang="zh-TW" altLang="en-US" dirty="0"/>
          </a:p>
        </p:txBody>
      </p:sp>
      <p:cxnSp>
        <p:nvCxnSpPr>
          <p:cNvPr id="137" name="直線接點 136"/>
          <p:cNvCxnSpPr/>
          <p:nvPr/>
        </p:nvCxnSpPr>
        <p:spPr>
          <a:xfrm>
            <a:off x="5317331" y="2862263"/>
            <a:ext cx="0" cy="793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文字方塊 137"/>
          <p:cNvSpPr txBox="1"/>
          <p:nvPr/>
        </p:nvSpPr>
        <p:spPr>
          <a:xfrm>
            <a:off x="4716016" y="1616214"/>
            <a:ext cx="1179165" cy="646331"/>
          </a:xfrm>
          <a:prstGeom prst="rect">
            <a:avLst/>
          </a:prstGeom>
          <a:noFill/>
        </p:spPr>
        <p:txBody>
          <a:bodyPr wrap="square" rtlCol="0">
            <a:spAutoFit/>
          </a:bodyPr>
          <a:lstStyle/>
          <a:p>
            <a:pPr algn="ctr"/>
            <a:r>
              <a:rPr lang="en-US" altLang="zh-TW" dirty="0" smtClean="0"/>
              <a:t>Brazil</a:t>
            </a:r>
          </a:p>
          <a:p>
            <a:pPr algn="ctr"/>
            <a:r>
              <a:rPr lang="en-US" altLang="zh-TW" dirty="0" smtClean="0"/>
              <a:t>1997</a:t>
            </a:r>
            <a:endParaRPr lang="zh-TW" altLang="en-US" dirty="0"/>
          </a:p>
        </p:txBody>
      </p:sp>
      <p:cxnSp>
        <p:nvCxnSpPr>
          <p:cNvPr id="139" name="直線接點 138"/>
          <p:cNvCxnSpPr/>
          <p:nvPr/>
        </p:nvCxnSpPr>
        <p:spPr>
          <a:xfrm>
            <a:off x="5317331" y="3680197"/>
            <a:ext cx="0" cy="793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文字方塊 139"/>
          <p:cNvSpPr txBox="1"/>
          <p:nvPr/>
        </p:nvSpPr>
        <p:spPr>
          <a:xfrm flipH="1">
            <a:off x="4572000" y="4890882"/>
            <a:ext cx="1512168" cy="646331"/>
          </a:xfrm>
          <a:prstGeom prst="rect">
            <a:avLst/>
          </a:prstGeom>
          <a:noFill/>
        </p:spPr>
        <p:txBody>
          <a:bodyPr wrap="square" rtlCol="0">
            <a:spAutoFit/>
          </a:bodyPr>
          <a:lstStyle/>
          <a:p>
            <a:pPr algn="ctr"/>
            <a:r>
              <a:rPr lang="en-US" altLang="zh-TW" dirty="0" smtClean="0"/>
              <a:t>Mexico</a:t>
            </a:r>
          </a:p>
          <a:p>
            <a:pPr algn="ctr"/>
            <a:r>
              <a:rPr lang="en-US" altLang="zh-TW" dirty="0" smtClean="0"/>
              <a:t>1997</a:t>
            </a:r>
            <a:endParaRPr lang="zh-TW" altLang="en-US" dirty="0"/>
          </a:p>
        </p:txBody>
      </p:sp>
      <p:cxnSp>
        <p:nvCxnSpPr>
          <p:cNvPr id="141" name="直線接點 140"/>
          <p:cNvCxnSpPr/>
          <p:nvPr/>
        </p:nvCxnSpPr>
        <p:spPr>
          <a:xfrm>
            <a:off x="6645274" y="2844800"/>
            <a:ext cx="0" cy="793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2" name="文字方塊 141"/>
          <p:cNvSpPr txBox="1"/>
          <p:nvPr/>
        </p:nvSpPr>
        <p:spPr>
          <a:xfrm>
            <a:off x="5895181" y="1445995"/>
            <a:ext cx="1263576" cy="646331"/>
          </a:xfrm>
          <a:prstGeom prst="rect">
            <a:avLst/>
          </a:prstGeom>
          <a:noFill/>
        </p:spPr>
        <p:txBody>
          <a:bodyPr wrap="square" rtlCol="0">
            <a:spAutoFit/>
          </a:bodyPr>
          <a:lstStyle/>
          <a:p>
            <a:pPr algn="ctr"/>
            <a:r>
              <a:rPr lang="en-US" altLang="zh-TW" dirty="0" smtClean="0"/>
              <a:t>Hong Kong</a:t>
            </a:r>
          </a:p>
          <a:p>
            <a:pPr algn="ctr"/>
            <a:r>
              <a:rPr lang="en-US" altLang="zh-TW" dirty="0" smtClean="0"/>
              <a:t>2000</a:t>
            </a:r>
            <a:endParaRPr lang="zh-TW" altLang="en-US" dirty="0"/>
          </a:p>
        </p:txBody>
      </p:sp>
      <p:cxnSp>
        <p:nvCxnSpPr>
          <p:cNvPr id="143" name="直線接點 142"/>
          <p:cNvCxnSpPr/>
          <p:nvPr/>
        </p:nvCxnSpPr>
        <p:spPr>
          <a:xfrm>
            <a:off x="7162800" y="3656013"/>
            <a:ext cx="0" cy="793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文字方塊 143"/>
          <p:cNvSpPr txBox="1"/>
          <p:nvPr/>
        </p:nvSpPr>
        <p:spPr>
          <a:xfrm>
            <a:off x="6562737" y="4890882"/>
            <a:ext cx="1276176" cy="646331"/>
          </a:xfrm>
          <a:prstGeom prst="rect">
            <a:avLst/>
          </a:prstGeom>
          <a:noFill/>
        </p:spPr>
        <p:txBody>
          <a:bodyPr wrap="square" rtlCol="0">
            <a:spAutoFit/>
          </a:bodyPr>
          <a:lstStyle/>
          <a:p>
            <a:pPr algn="ctr"/>
            <a:r>
              <a:rPr lang="en-US" altLang="zh-TW" dirty="0" smtClean="0"/>
              <a:t>Japan</a:t>
            </a:r>
          </a:p>
          <a:p>
            <a:pPr algn="ctr"/>
            <a:r>
              <a:rPr lang="en-US" altLang="zh-TW" dirty="0" smtClean="0"/>
              <a:t>2002</a:t>
            </a:r>
            <a:endParaRPr lang="zh-TW" altLang="en-US" dirty="0"/>
          </a:p>
        </p:txBody>
      </p:sp>
      <p:pic>
        <p:nvPicPr>
          <p:cNvPr id="1026" name="Picture 2" descr="C:\Users\Sony\Desktop\49a24216d7ac5.pn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7733461" y="2412023"/>
            <a:ext cx="625431" cy="454392"/>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46" name="直線接點 145"/>
          <p:cNvCxnSpPr/>
          <p:nvPr/>
        </p:nvCxnSpPr>
        <p:spPr>
          <a:xfrm>
            <a:off x="8050803" y="2866415"/>
            <a:ext cx="0" cy="793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5" name="文字方塊 144"/>
          <p:cNvSpPr txBox="1"/>
          <p:nvPr/>
        </p:nvSpPr>
        <p:spPr>
          <a:xfrm>
            <a:off x="7635971" y="1616214"/>
            <a:ext cx="1224731" cy="646331"/>
          </a:xfrm>
          <a:prstGeom prst="rect">
            <a:avLst/>
          </a:prstGeom>
          <a:noFill/>
        </p:spPr>
        <p:txBody>
          <a:bodyPr wrap="square" rtlCol="0">
            <a:spAutoFit/>
          </a:bodyPr>
          <a:lstStyle/>
          <a:p>
            <a:pPr algn="ctr"/>
            <a:r>
              <a:rPr lang="zh-TW" altLang="en-US" dirty="0" smtClean="0"/>
              <a:t>中華民國</a:t>
            </a:r>
            <a:endParaRPr lang="en-US" altLang="zh-TW" dirty="0" smtClean="0"/>
          </a:p>
          <a:p>
            <a:pPr algn="ctr"/>
            <a:r>
              <a:rPr lang="en-US" altLang="zh-TW" dirty="0" smtClean="0"/>
              <a:t>2005</a:t>
            </a:r>
            <a:endParaRPr lang="zh-TW" altLang="en-US" dirty="0"/>
          </a:p>
        </p:txBody>
      </p:sp>
      <p:pic>
        <p:nvPicPr>
          <p:cNvPr id="1027" name="Picture 3" descr="C:\Users\Sony\Desktop\hanguo.jpg"/>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7046386" y="2407186"/>
            <a:ext cx="625430" cy="437614"/>
          </a:xfrm>
          <a:prstGeom prst="rect">
            <a:avLst/>
          </a:prstGeom>
          <a:noFill/>
          <a:extLst>
            <a:ext uri="{909E8E84-426E-40DD-AFC4-6F175D3DCCD1}">
              <a14:hiddenFill xmlns:a14="http://schemas.microsoft.com/office/drawing/2010/main" xmlns="">
                <a:solidFill>
                  <a:srgbClr val="FFFFFF"/>
                </a:solidFill>
              </a14:hiddenFill>
            </a:ext>
          </a:extLst>
        </p:spPr>
      </p:pic>
      <p:cxnSp>
        <p:nvCxnSpPr>
          <p:cNvPr id="151" name="直線接點 150"/>
          <p:cNvCxnSpPr/>
          <p:nvPr/>
        </p:nvCxnSpPr>
        <p:spPr>
          <a:xfrm>
            <a:off x="7359101" y="2844800"/>
            <a:ext cx="0" cy="7937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9" name="文字方塊 148"/>
          <p:cNvSpPr txBox="1"/>
          <p:nvPr/>
        </p:nvSpPr>
        <p:spPr>
          <a:xfrm>
            <a:off x="7019560" y="1616214"/>
            <a:ext cx="792528" cy="646331"/>
          </a:xfrm>
          <a:prstGeom prst="rect">
            <a:avLst/>
          </a:prstGeom>
          <a:noFill/>
        </p:spPr>
        <p:txBody>
          <a:bodyPr wrap="square" rtlCol="0">
            <a:spAutoFit/>
          </a:bodyPr>
          <a:lstStyle/>
          <a:p>
            <a:pPr algn="ctr"/>
            <a:r>
              <a:rPr lang="en-US" altLang="zh-TW" dirty="0" smtClean="0"/>
              <a:t>Korea</a:t>
            </a:r>
          </a:p>
          <a:p>
            <a:pPr algn="ctr"/>
            <a:r>
              <a:rPr lang="en-US" altLang="zh-TW" dirty="0" smtClean="0"/>
              <a:t>2003</a:t>
            </a:r>
            <a:endParaRPr lang="zh-TW" altLang="en-US" dirty="0"/>
          </a:p>
        </p:txBody>
      </p:sp>
    </p:spTree>
    <p:extLst>
      <p:ext uri="{BB962C8B-B14F-4D97-AF65-F5344CB8AC3E}">
        <p14:creationId xmlns:p14="http://schemas.microsoft.com/office/powerpoint/2010/main" xmlns="" val="39391676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sz="quarter" idx="4294967295"/>
          </p:nvPr>
        </p:nvSpPr>
        <p:spPr>
          <a:xfrm>
            <a:off x="323528" y="1916832"/>
            <a:ext cx="8504238" cy="3744912"/>
          </a:xfrm>
        </p:spPr>
        <p:txBody>
          <a:bodyPr>
            <a:normAutofit/>
          </a:bodyPr>
          <a:lstStyle/>
          <a:p>
            <a:pPr marL="0" indent="0" algn="ctr">
              <a:buNone/>
            </a:pPr>
            <a:r>
              <a:rPr lang="en-US" altLang="zh-TW" sz="4000" dirty="0" smtClean="0">
                <a:solidFill>
                  <a:srgbClr val="7030A0"/>
                </a:solidFill>
              </a:rPr>
              <a:t>Thank you for your listening!! </a:t>
            </a:r>
            <a:endParaRPr lang="zh-TW" altLang="en-US" sz="4000" dirty="0">
              <a:solidFill>
                <a:srgbClr val="7030A0"/>
              </a:solidFill>
            </a:endParaRPr>
          </a:p>
        </p:txBody>
      </p:sp>
      <p:pic>
        <p:nvPicPr>
          <p:cNvPr id="4" name="圖片 3" descr="boo2.jpg"/>
          <p:cNvPicPr>
            <a:picLocks noChangeAspect="1"/>
          </p:cNvPicPr>
          <p:nvPr/>
        </p:nvPicPr>
        <p:blipFill>
          <a:blip r:embed="rId2" cstate="print"/>
          <a:stretch>
            <a:fillRect/>
          </a:stretch>
        </p:blipFill>
        <p:spPr>
          <a:xfrm>
            <a:off x="4857752" y="3228508"/>
            <a:ext cx="3541912" cy="2772259"/>
          </a:xfrm>
          <a:prstGeom prst="rect">
            <a:avLst/>
          </a:prstGeom>
        </p:spPr>
      </p:pic>
    </p:spTree>
    <p:extLst>
      <p:ext uri="{BB962C8B-B14F-4D97-AF65-F5344CB8AC3E}">
        <p14:creationId xmlns:p14="http://schemas.microsoft.com/office/powerpoint/2010/main" xmlns="" val="167258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4400" dirty="0" smtClean="0"/>
              <a:t>Superannuation</a:t>
            </a:r>
            <a:r>
              <a:rPr lang="zh-TW" altLang="en-US" sz="4400" dirty="0" smtClean="0"/>
              <a:t>制度沿革</a:t>
            </a:r>
            <a:endParaRPr lang="zh-TW" altLang="en-US" sz="4400" dirty="0"/>
          </a:p>
        </p:txBody>
      </p:sp>
      <p:sp>
        <p:nvSpPr>
          <p:cNvPr id="3" name="內容版面配置區 2"/>
          <p:cNvSpPr>
            <a:spLocks noGrp="1"/>
          </p:cNvSpPr>
          <p:nvPr>
            <p:ph sz="quarter" idx="1"/>
          </p:nvPr>
        </p:nvSpPr>
        <p:spPr/>
        <p:txBody>
          <a:bodyPr>
            <a:normAutofit fontScale="92500" lnSpcReduction="20000"/>
          </a:bodyPr>
          <a:lstStyle/>
          <a:p>
            <a:r>
              <a:rPr lang="zh-TW" altLang="en-US" sz="4400" dirty="0" smtClean="0"/>
              <a:t>起源於</a:t>
            </a:r>
            <a:r>
              <a:rPr lang="en-US" altLang="zh-TW" sz="4400" dirty="0" smtClean="0"/>
              <a:t>1850</a:t>
            </a:r>
            <a:r>
              <a:rPr lang="zh-TW" altLang="en-US" sz="4400" dirty="0" smtClean="0"/>
              <a:t>年左右的私人退休金，僅有部分銀行、大型私營企業級政府為資深勞工支付退休金。</a:t>
            </a:r>
            <a:endParaRPr lang="en-US" altLang="zh-TW" sz="4400" dirty="0" smtClean="0"/>
          </a:p>
          <a:p>
            <a:r>
              <a:rPr lang="zh-TW" altLang="en-US" sz="4400" dirty="0"/>
              <a:t>於</a:t>
            </a:r>
            <a:r>
              <a:rPr lang="en-US" altLang="zh-TW" sz="4400" dirty="0"/>
              <a:t>1890</a:t>
            </a:r>
            <a:r>
              <a:rPr lang="zh-TW" altLang="en-US" sz="4400" dirty="0"/>
              <a:t>年代末至</a:t>
            </a:r>
            <a:r>
              <a:rPr lang="en-US" altLang="zh-TW" sz="4400" dirty="0"/>
              <a:t>1900</a:t>
            </a:r>
            <a:r>
              <a:rPr lang="zh-TW" altLang="en-US" sz="4400" dirty="0"/>
              <a:t>年代</a:t>
            </a:r>
            <a:r>
              <a:rPr lang="zh-TW" altLang="en-US" sz="4400" dirty="0" smtClean="0"/>
              <a:t>初期各州政府陸續</a:t>
            </a:r>
            <a:r>
              <a:rPr lang="zh-TW" altLang="en-US" sz="4400" dirty="0"/>
              <a:t>跟進</a:t>
            </a:r>
            <a:endParaRPr lang="en-US" altLang="zh-TW" sz="4400" dirty="0" smtClean="0"/>
          </a:p>
          <a:p>
            <a:r>
              <a:rPr lang="zh-TW" altLang="en-US" sz="4400" dirty="0"/>
              <a:t>直至</a:t>
            </a:r>
            <a:r>
              <a:rPr lang="en-US" altLang="zh-TW" sz="4400" dirty="0"/>
              <a:t>1985</a:t>
            </a:r>
            <a:r>
              <a:rPr lang="zh-TW" altLang="en-US" sz="4400" dirty="0"/>
              <a:t>年</a:t>
            </a:r>
            <a:r>
              <a:rPr lang="zh-TW" altLang="en-US" sz="4400" dirty="0" smtClean="0"/>
              <a:t>，適用於多數勞工的退休金計畫與工會達成協議後開始運作。</a:t>
            </a:r>
            <a:endParaRPr lang="en-US" altLang="zh-TW" sz="4400" dirty="0" smtClean="0"/>
          </a:p>
        </p:txBody>
      </p:sp>
    </p:spTree>
    <p:extLst>
      <p:ext uri="{BB962C8B-B14F-4D97-AF65-F5344CB8AC3E}">
        <p14:creationId xmlns:p14="http://schemas.microsoft.com/office/powerpoint/2010/main" xmlns="" val="2322634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4400" dirty="0" smtClean="0"/>
              <a:t>制度架構</a:t>
            </a:r>
            <a:endParaRPr lang="zh-TW" altLang="en-US" sz="4400" dirty="0"/>
          </a:p>
        </p:txBody>
      </p:sp>
      <p:sp>
        <p:nvSpPr>
          <p:cNvPr id="3" name="內容版面配置區 2"/>
          <p:cNvSpPr>
            <a:spLocks noGrp="1"/>
          </p:cNvSpPr>
          <p:nvPr>
            <p:ph sz="quarter" idx="1"/>
          </p:nvPr>
        </p:nvSpPr>
        <p:spPr/>
        <p:txBody>
          <a:bodyPr>
            <a:normAutofit/>
          </a:bodyPr>
          <a:lstStyle/>
          <a:p>
            <a:r>
              <a:rPr lang="zh-TW" altLang="en-US" sz="3200" dirty="0" smtClean="0"/>
              <a:t>勞工個人帳戶內，包括</a:t>
            </a:r>
            <a:r>
              <a:rPr lang="zh-TW" altLang="en-US" sz="3200" dirty="0"/>
              <a:t>雇主強制提撥</a:t>
            </a:r>
            <a:r>
              <a:rPr lang="zh-TW" altLang="en-US" sz="3200" dirty="0" smtClean="0"/>
              <a:t>及自願提撥資金。</a:t>
            </a:r>
            <a:endParaRPr lang="en-US" altLang="zh-TW" sz="3200" dirty="0" smtClean="0"/>
          </a:p>
          <a:p>
            <a:r>
              <a:rPr lang="en-US" altLang="zh-TW" sz="3200" dirty="0" smtClean="0"/>
              <a:t>2005</a:t>
            </a:r>
            <a:r>
              <a:rPr lang="zh-TW" altLang="en-US" sz="3200" dirty="0" smtClean="0"/>
              <a:t>年起開放符合資格的勞工具有選擇投資標的之權利，基金屬於個人名下，勞工得將名下不同基金合併為一個帳戶。</a:t>
            </a:r>
            <a:endParaRPr lang="en-US" altLang="zh-TW" sz="3200" dirty="0" smtClean="0"/>
          </a:p>
          <a:p>
            <a:r>
              <a:rPr lang="zh-TW" altLang="en-US" sz="3200" dirty="0" smtClean="0"/>
              <a:t>澳洲政府制度</a:t>
            </a:r>
            <a:r>
              <a:rPr lang="zh-TW" altLang="en-US" sz="3200" dirty="0"/>
              <a:t>管理原則為提供有的產品及顧問</a:t>
            </a:r>
            <a:r>
              <a:rPr lang="zh-TW" altLang="en-US" sz="3200" dirty="0" smtClean="0"/>
              <a:t>規範，但同時對基金或投資人的選擇維持低度干預。</a:t>
            </a:r>
            <a:endParaRPr lang="en-US" altLang="zh-TW" sz="3200" dirty="0" smtClean="0"/>
          </a:p>
          <a:p>
            <a:pPr marL="0" indent="0">
              <a:buNone/>
            </a:pPr>
            <a:endParaRPr lang="en-US" altLang="zh-TW" dirty="0" smtClean="0"/>
          </a:p>
        </p:txBody>
      </p:sp>
    </p:spTree>
    <p:extLst>
      <p:ext uri="{BB962C8B-B14F-4D97-AF65-F5344CB8AC3E}">
        <p14:creationId xmlns:p14="http://schemas.microsoft.com/office/powerpoint/2010/main" xmlns="" val="2604642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smtClean="0"/>
              <a:t/>
            </a:r>
            <a:br>
              <a:rPr lang="en-US" altLang="zh-TW" b="1" dirty="0" smtClean="0"/>
            </a:br>
            <a:r>
              <a:rPr lang="en-US" altLang="zh-TW" dirty="0"/>
              <a:t/>
            </a:r>
            <a:br>
              <a:rPr lang="en-US" altLang="zh-TW" dirty="0"/>
            </a:br>
            <a:r>
              <a:rPr lang="en-US" altLang="zh-TW" dirty="0" smtClean="0"/>
              <a:t/>
            </a:r>
            <a:br>
              <a:rPr lang="en-US" altLang="zh-TW" dirty="0" smtClean="0"/>
            </a:br>
            <a:r>
              <a:rPr lang="en-US" altLang="zh-TW" dirty="0"/>
              <a:t/>
            </a:r>
            <a:br>
              <a:rPr lang="en-US" altLang="zh-TW" dirty="0"/>
            </a:br>
            <a:r>
              <a:rPr lang="en-US" altLang="zh-TW" dirty="0" smtClean="0"/>
              <a:t/>
            </a:r>
            <a:br>
              <a:rPr lang="en-US" altLang="zh-TW" dirty="0" smtClean="0"/>
            </a:br>
            <a:r>
              <a:rPr lang="en-US" altLang="zh-TW" dirty="0"/>
              <a:t/>
            </a:r>
            <a:br>
              <a:rPr lang="en-US" altLang="zh-TW" dirty="0"/>
            </a:br>
            <a:r>
              <a:rPr lang="en-US" altLang="zh-TW" dirty="0" smtClean="0"/>
              <a:t/>
            </a:r>
            <a:br>
              <a:rPr lang="en-US" altLang="zh-TW" dirty="0" smtClean="0"/>
            </a:br>
            <a:r>
              <a:rPr lang="en-US" altLang="zh-TW" dirty="0"/>
              <a:t/>
            </a:r>
            <a:br>
              <a:rPr lang="en-US" altLang="zh-TW" dirty="0"/>
            </a:br>
            <a:r>
              <a:rPr lang="en-US" altLang="zh-TW" dirty="0"/>
              <a:t/>
            </a:r>
            <a:br>
              <a:rPr lang="en-US" altLang="zh-TW" dirty="0"/>
            </a:br>
            <a:r>
              <a:rPr lang="zh-TW" altLang="en-US" sz="4900" dirty="0" smtClean="0"/>
              <a:t>三層式管理結構</a:t>
            </a:r>
            <a:endParaRPr lang="zh-TW" altLang="en-US" sz="4900" dirty="0"/>
          </a:p>
        </p:txBody>
      </p:sp>
      <p:sp>
        <p:nvSpPr>
          <p:cNvPr id="3" name="內容版面配置區 2"/>
          <p:cNvSpPr>
            <a:spLocks noGrp="1"/>
          </p:cNvSpPr>
          <p:nvPr>
            <p:ph sz="quarter" idx="1"/>
          </p:nvPr>
        </p:nvSpPr>
        <p:spPr>
          <a:xfrm>
            <a:off x="301752" y="1527048"/>
            <a:ext cx="8503920" cy="4710264"/>
          </a:xfrm>
        </p:spPr>
        <p:txBody>
          <a:bodyPr>
            <a:normAutofit fontScale="92500" lnSpcReduction="20000"/>
          </a:bodyPr>
          <a:lstStyle/>
          <a:p>
            <a:r>
              <a:rPr lang="zh-TW" altLang="zh-TW" dirty="0"/>
              <a:t>澳洲稅務局（</a:t>
            </a:r>
            <a:r>
              <a:rPr lang="en-US" altLang="zh-TW" dirty="0"/>
              <a:t>Australian Taxation Office</a:t>
            </a:r>
            <a:r>
              <a:rPr lang="zh-TW" altLang="zh-TW" dirty="0" smtClean="0"/>
              <a:t>）</a:t>
            </a:r>
            <a:r>
              <a:rPr lang="zh-TW" altLang="en-US" dirty="0" smtClean="0"/>
              <a:t>                </a:t>
            </a:r>
            <a:endParaRPr lang="en-US" altLang="zh-TW" dirty="0" smtClean="0"/>
          </a:p>
          <a:p>
            <a:pPr marL="0" indent="0">
              <a:buNone/>
            </a:pPr>
            <a:r>
              <a:rPr lang="en-US" altLang="zh-TW" dirty="0"/>
              <a:t> </a:t>
            </a:r>
            <a:r>
              <a:rPr lang="en-US" altLang="zh-TW" dirty="0" smtClean="0"/>
              <a:t>   </a:t>
            </a:r>
            <a:r>
              <a:rPr lang="zh-TW" altLang="zh-TW" dirty="0" smtClean="0"/>
              <a:t>負責</a:t>
            </a:r>
            <a:r>
              <a:rPr lang="zh-TW" altLang="zh-TW" dirty="0"/>
              <a:t>制定退休金徵稅規則，監督強制提撥情形或政府</a:t>
            </a:r>
            <a:r>
              <a:rPr lang="zh-TW" altLang="zh-TW" dirty="0" smtClean="0"/>
              <a:t>協助</a:t>
            </a:r>
            <a:r>
              <a:rPr lang="en-US" altLang="zh-TW" dirty="0"/>
              <a:t> </a:t>
            </a:r>
            <a:r>
              <a:rPr lang="en-US" altLang="zh-TW" dirty="0" smtClean="0"/>
              <a:t>  </a:t>
            </a:r>
          </a:p>
          <a:p>
            <a:pPr marL="0" indent="0">
              <a:buNone/>
            </a:pPr>
            <a:r>
              <a:rPr lang="en-US" altLang="zh-TW" dirty="0"/>
              <a:t> </a:t>
            </a:r>
            <a:r>
              <a:rPr lang="en-US" altLang="zh-TW" dirty="0" smtClean="0"/>
              <a:t>   </a:t>
            </a:r>
            <a:r>
              <a:rPr lang="zh-TW" altLang="zh-TW" dirty="0" smtClean="0"/>
              <a:t>低</a:t>
            </a:r>
            <a:r>
              <a:rPr lang="zh-TW" altLang="zh-TW" dirty="0"/>
              <a:t>收入戶提撥</a:t>
            </a:r>
            <a:r>
              <a:rPr lang="zh-TW" altLang="zh-TW" dirty="0" smtClean="0"/>
              <a:t>狀況</a:t>
            </a:r>
            <a:r>
              <a:rPr lang="zh-TW" altLang="en-US" dirty="0" smtClean="0"/>
              <a:t>。</a:t>
            </a:r>
            <a:endParaRPr lang="en-US" altLang="zh-TW" dirty="0" smtClean="0"/>
          </a:p>
          <a:p>
            <a:r>
              <a:rPr lang="zh-TW" altLang="zh-TW" dirty="0"/>
              <a:t>澳洲證券投資委員會</a:t>
            </a:r>
            <a:r>
              <a:rPr lang="en-US" altLang="zh-TW" dirty="0"/>
              <a:t> </a:t>
            </a:r>
            <a:r>
              <a:rPr lang="zh-TW" altLang="zh-TW" dirty="0" smtClean="0"/>
              <a:t>（</a:t>
            </a:r>
            <a:r>
              <a:rPr lang="en-US" altLang="zh-TW" dirty="0"/>
              <a:t>Australian Securities Investment Commission</a:t>
            </a:r>
            <a:r>
              <a:rPr lang="zh-TW" altLang="zh-TW" dirty="0" smtClean="0"/>
              <a:t>）</a:t>
            </a:r>
            <a:r>
              <a:rPr lang="zh-TW" altLang="en-US" dirty="0" smtClean="0"/>
              <a:t>                                         </a:t>
            </a:r>
            <a:endParaRPr lang="en-US" altLang="zh-TW" dirty="0" smtClean="0"/>
          </a:p>
          <a:p>
            <a:pPr marL="0" indent="0">
              <a:buNone/>
            </a:pPr>
            <a:r>
              <a:rPr lang="en-US" altLang="zh-TW" dirty="0" smtClean="0"/>
              <a:t>    </a:t>
            </a:r>
            <a:r>
              <a:rPr lang="zh-TW" altLang="zh-TW" dirty="0" smtClean="0"/>
              <a:t>負責</a:t>
            </a:r>
            <a:r>
              <a:rPr lang="zh-TW" altLang="zh-TW" dirty="0"/>
              <a:t>規範退休金商品和投資建議，主要目的是建立</a:t>
            </a:r>
            <a:r>
              <a:rPr lang="zh-TW" altLang="zh-TW" dirty="0" smtClean="0"/>
              <a:t>消費者</a:t>
            </a:r>
            <a:endParaRPr lang="en-US" altLang="zh-TW" dirty="0" smtClean="0"/>
          </a:p>
          <a:p>
            <a:pPr marL="0" indent="0">
              <a:buNone/>
            </a:pPr>
            <a:r>
              <a:rPr lang="en-US" altLang="zh-TW" dirty="0"/>
              <a:t> </a:t>
            </a:r>
            <a:r>
              <a:rPr lang="en-US" altLang="zh-TW" dirty="0" smtClean="0"/>
              <a:t>   </a:t>
            </a:r>
            <a:r>
              <a:rPr lang="zh-TW" altLang="zh-TW" dirty="0" smtClean="0"/>
              <a:t>保護機制</a:t>
            </a:r>
            <a:r>
              <a:rPr lang="zh-TW" altLang="en-US" dirty="0" smtClean="0"/>
              <a:t>。</a:t>
            </a:r>
            <a:endParaRPr lang="en-US" altLang="zh-TW" dirty="0" smtClean="0"/>
          </a:p>
          <a:p>
            <a:r>
              <a:rPr lang="zh-TW" altLang="zh-TW" dirty="0" smtClean="0"/>
              <a:t>金融服務監管會（</a:t>
            </a:r>
            <a:r>
              <a:rPr lang="en-US" altLang="zh-TW" dirty="0" smtClean="0"/>
              <a:t>Australian Prudential Regulation Authority</a:t>
            </a:r>
            <a:r>
              <a:rPr lang="zh-TW" altLang="zh-TW" dirty="0" smtClean="0"/>
              <a:t>）</a:t>
            </a:r>
            <a:r>
              <a:rPr lang="zh-TW" altLang="en-US" dirty="0" smtClean="0"/>
              <a:t>                                                                    </a:t>
            </a:r>
            <a:endParaRPr lang="en-US" altLang="zh-TW" dirty="0" smtClean="0"/>
          </a:p>
          <a:p>
            <a:pPr marL="0" indent="0">
              <a:buNone/>
            </a:pPr>
            <a:r>
              <a:rPr lang="en-US" altLang="zh-TW" dirty="0"/>
              <a:t> </a:t>
            </a:r>
            <a:r>
              <a:rPr lang="en-US" altLang="zh-TW" dirty="0" smtClean="0"/>
              <a:t>  </a:t>
            </a:r>
            <a:r>
              <a:rPr lang="zh-TW" altLang="zh-TW" dirty="0" smtClean="0"/>
              <a:t>負責監控基金風險，目的在預防基金過度承擔風險或公司</a:t>
            </a:r>
            <a:endParaRPr lang="en-US" altLang="zh-TW" dirty="0" smtClean="0"/>
          </a:p>
          <a:p>
            <a:pPr marL="0" indent="0">
              <a:buNone/>
            </a:pPr>
            <a:r>
              <a:rPr lang="en-US" altLang="zh-TW" dirty="0"/>
              <a:t> </a:t>
            </a:r>
            <a:r>
              <a:rPr lang="en-US" altLang="zh-TW" dirty="0" smtClean="0"/>
              <a:t>  </a:t>
            </a:r>
            <a:r>
              <a:rPr lang="zh-TW" altLang="zh-TW" dirty="0" smtClean="0"/>
              <a:t>內部控管失靈，而導致勞工損失。</a:t>
            </a:r>
            <a:r>
              <a:rPr lang="en-US" altLang="zh-TW" dirty="0" smtClean="0"/>
              <a:t/>
            </a:r>
            <a:br>
              <a:rPr lang="en-US" altLang="zh-TW" dirty="0" smtClean="0"/>
            </a:br>
            <a:endParaRPr lang="zh-TW" altLang="en-US" dirty="0"/>
          </a:p>
        </p:txBody>
      </p:sp>
    </p:spTree>
    <p:extLst>
      <p:ext uri="{BB962C8B-B14F-4D97-AF65-F5344CB8AC3E}">
        <p14:creationId xmlns:p14="http://schemas.microsoft.com/office/powerpoint/2010/main" xmlns="" val="1898060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43" name="Picture 95"/>
          <p:cNvPicPr>
            <a:picLocks noGrp="1" noChangeAspect="1" noChangeArrowheads="1"/>
          </p:cNvPicPr>
          <p:nvPr>
            <p:ph sz="quarter" idx="4294967295"/>
          </p:nvPr>
        </p:nvPicPr>
        <p:blipFill>
          <a:blip r:embed="rId3" cstate="print">
            <a:extLst>
              <a:ext uri="{28A0092B-C50C-407E-A947-70E740481C1C}">
                <a14:useLocalDpi xmlns:a14="http://schemas.microsoft.com/office/drawing/2010/main" xmlns="" val="0"/>
              </a:ext>
            </a:extLst>
          </a:blip>
          <a:stretch>
            <a:fillRect/>
          </a:stretch>
        </p:blipFill>
        <p:spPr bwMode="auto">
          <a:xfrm>
            <a:off x="1835696" y="188640"/>
            <a:ext cx="5616575" cy="6165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7024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提撥</a:t>
            </a:r>
            <a:endParaRPr lang="zh-TW" altLang="en-US" dirty="0"/>
          </a:p>
        </p:txBody>
      </p:sp>
      <p:sp>
        <p:nvSpPr>
          <p:cNvPr id="3" name="內容版面配置區 2"/>
          <p:cNvSpPr>
            <a:spLocks noGrp="1"/>
          </p:cNvSpPr>
          <p:nvPr>
            <p:ph sz="quarter" idx="1"/>
          </p:nvPr>
        </p:nvSpPr>
        <p:spPr/>
        <p:txBody>
          <a:bodyPr>
            <a:normAutofit/>
          </a:bodyPr>
          <a:lstStyle/>
          <a:p>
            <a:r>
              <a:rPr lang="zh-TW" altLang="en-US" dirty="0" smtClean="0"/>
              <a:t> 雇主：最初規定</a:t>
            </a:r>
            <a:r>
              <a:rPr lang="en-US" altLang="zh-TW" dirty="0" smtClean="0"/>
              <a:t>3%</a:t>
            </a:r>
            <a:r>
              <a:rPr lang="zh-TW" altLang="en-US" dirty="0" smtClean="0"/>
              <a:t>，其後遞增智</a:t>
            </a:r>
            <a:r>
              <a:rPr lang="en-US" altLang="zh-TW" dirty="0" smtClean="0"/>
              <a:t>2002-03</a:t>
            </a:r>
            <a:r>
              <a:rPr lang="zh-TW" altLang="en-US" dirty="0" smtClean="0"/>
              <a:t>的</a:t>
            </a:r>
            <a:r>
              <a:rPr lang="en-US" altLang="zh-TW" dirty="0" smtClean="0"/>
              <a:t>9%</a:t>
            </a:r>
            <a:r>
              <a:rPr lang="zh-TW" altLang="en-US" dirty="0"/>
              <a:t>，若</a:t>
            </a:r>
            <a:r>
              <a:rPr lang="zh-TW" altLang="en-US" dirty="0" smtClean="0"/>
              <a:t>雇主未能提撥，須向稅務局繳交等同</a:t>
            </a:r>
            <a:r>
              <a:rPr lang="zh-TW" altLang="en-US" dirty="0"/>
              <a:t>短付供款的退休金</a:t>
            </a:r>
            <a:r>
              <a:rPr lang="zh-TW" altLang="en-US" dirty="0" smtClean="0"/>
              <a:t>保證，澳洲隨後將</a:t>
            </a:r>
            <a:r>
              <a:rPr lang="zh-TW" altLang="en-US" dirty="0"/>
              <a:t>短付數額付入該名受影響僱員的退休金</a:t>
            </a:r>
            <a:r>
              <a:rPr lang="zh-TW" altLang="en-US" dirty="0" smtClean="0"/>
              <a:t>基金。</a:t>
            </a:r>
            <a:endParaRPr lang="en-US" altLang="zh-TW" dirty="0" smtClean="0"/>
          </a:p>
          <a:p>
            <a:r>
              <a:rPr lang="zh-TW" altLang="en-US" dirty="0" smtClean="0"/>
              <a:t>雇員：</a:t>
            </a:r>
            <a:r>
              <a:rPr lang="zh-TW" altLang="en-US" dirty="0"/>
              <a:t>最初在</a:t>
            </a:r>
            <a:r>
              <a:rPr lang="en-US" altLang="zh-TW" dirty="0"/>
              <a:t>1997-98</a:t>
            </a:r>
            <a:r>
              <a:rPr lang="zh-TW" altLang="en-US" dirty="0" smtClean="0"/>
              <a:t>年度</a:t>
            </a:r>
            <a:r>
              <a:rPr lang="zh-TW" altLang="en-US" dirty="0"/>
              <a:t>為其薪金的</a:t>
            </a:r>
            <a:r>
              <a:rPr lang="en-US" altLang="zh-TW" dirty="0"/>
              <a:t>1%</a:t>
            </a:r>
            <a:r>
              <a:rPr lang="zh-TW" altLang="en-US" dirty="0"/>
              <a:t>，在</a:t>
            </a:r>
            <a:r>
              <a:rPr lang="en-US" altLang="zh-TW" dirty="0"/>
              <a:t>1998-99</a:t>
            </a:r>
            <a:r>
              <a:rPr lang="zh-TW" altLang="en-US" dirty="0"/>
              <a:t>年度增至</a:t>
            </a:r>
            <a:r>
              <a:rPr lang="en-US" altLang="zh-TW" dirty="0"/>
              <a:t>2%</a:t>
            </a:r>
            <a:r>
              <a:rPr lang="zh-TW" altLang="en-US" dirty="0"/>
              <a:t>，而在</a:t>
            </a:r>
            <a:r>
              <a:rPr lang="en-US" altLang="zh-TW" dirty="0"/>
              <a:t>1999-2000</a:t>
            </a:r>
            <a:r>
              <a:rPr lang="zh-TW" altLang="en-US" dirty="0"/>
              <a:t>年度及</a:t>
            </a:r>
            <a:r>
              <a:rPr lang="zh-TW" altLang="en-US" dirty="0" smtClean="0"/>
              <a:t>以後則</a:t>
            </a:r>
            <a:r>
              <a:rPr lang="zh-TW" altLang="en-US" dirty="0"/>
              <a:t>增至</a:t>
            </a:r>
            <a:r>
              <a:rPr lang="en-US" altLang="zh-TW" dirty="0"/>
              <a:t>3%</a:t>
            </a:r>
            <a:r>
              <a:rPr lang="zh-TW" altLang="en-US" dirty="0" smtClean="0"/>
              <a:t>。</a:t>
            </a:r>
            <a:endParaRPr lang="en-US" altLang="zh-TW" dirty="0" smtClean="0"/>
          </a:p>
          <a:p>
            <a:r>
              <a:rPr lang="zh-TW" altLang="en-US" dirty="0" smtClean="0"/>
              <a:t>政府：</a:t>
            </a:r>
            <a:r>
              <a:rPr lang="zh-TW" altLang="en-US" dirty="0"/>
              <a:t>作出等額供款，</a:t>
            </a:r>
            <a:r>
              <a:rPr lang="zh-TW" altLang="en-US" dirty="0" smtClean="0"/>
              <a:t>即款額</a:t>
            </a:r>
            <a:r>
              <a:rPr lang="zh-TW" altLang="en-US" dirty="0"/>
              <a:t>與其作出的供款相同。倘僱員收入為人均收入的兩倍或以上，</a:t>
            </a:r>
            <a:r>
              <a:rPr lang="zh-TW" altLang="en-US" dirty="0" smtClean="0"/>
              <a:t>政府</a:t>
            </a:r>
            <a:r>
              <a:rPr lang="zh-TW" altLang="en-US" dirty="0"/>
              <a:t>不會為該僱員作出供款</a:t>
            </a:r>
            <a:endParaRPr lang="en-US" altLang="zh-TW" dirty="0" smtClean="0"/>
          </a:p>
          <a:p>
            <a:endParaRPr lang="zh-TW" altLang="en-US" dirty="0"/>
          </a:p>
        </p:txBody>
      </p:sp>
    </p:spTree>
    <p:extLst>
      <p:ext uri="{BB962C8B-B14F-4D97-AF65-F5344CB8AC3E}">
        <p14:creationId xmlns:p14="http://schemas.microsoft.com/office/powerpoint/2010/main" xmlns="" val="318566855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市鎮">
  <a:themeElements>
    <a:clrScheme name="市鎮">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市鎮">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市鎮">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1351</TotalTime>
  <Words>3509</Words>
  <Application>Microsoft Office PowerPoint</Application>
  <PresentationFormat>如螢幕大小 (4:3)</PresentationFormat>
  <Paragraphs>372</Paragraphs>
  <Slides>41</Slides>
  <Notes>10</Notes>
  <HiddenSlides>0</HiddenSlides>
  <MMClips>0</MMClips>
  <ScaleCrop>false</ScaleCrop>
  <HeadingPairs>
    <vt:vector size="4" baseType="variant">
      <vt:variant>
        <vt:lpstr>佈景主題</vt:lpstr>
      </vt:variant>
      <vt:variant>
        <vt:i4>1</vt:i4>
      </vt:variant>
      <vt:variant>
        <vt:lpstr>投影片標題</vt:lpstr>
      </vt:variant>
      <vt:variant>
        <vt:i4>41</vt:i4>
      </vt:variant>
    </vt:vector>
  </HeadingPairs>
  <TitlesOfParts>
    <vt:vector size="42" baseType="lpstr">
      <vt:lpstr>市鎮</vt:lpstr>
      <vt:lpstr>環太平洋退休金介紹 -澳洲、日本和台灣</vt:lpstr>
      <vt:lpstr>澳洲退休金制度</vt:lpstr>
      <vt:lpstr>Age pension</vt:lpstr>
      <vt:lpstr>Superannuation</vt:lpstr>
      <vt:lpstr>Superannuation制度沿革</vt:lpstr>
      <vt:lpstr>制度架構</vt:lpstr>
      <vt:lpstr>         三層式管理結構</vt:lpstr>
      <vt:lpstr>投影片 8</vt:lpstr>
      <vt:lpstr>提撥</vt:lpstr>
      <vt:lpstr>1993至2002年澳洲Superannuation</vt:lpstr>
      <vt:lpstr>   不保證收益，但有稅率優惠</vt:lpstr>
      <vt:lpstr>提款</vt:lpstr>
      <vt:lpstr>退休金類型</vt:lpstr>
      <vt:lpstr>日本退休年金之介紹</vt:lpstr>
      <vt:lpstr>一、退休年金類型之介紹</vt:lpstr>
      <vt:lpstr>投影片 16</vt:lpstr>
      <vt:lpstr>投影片 17</vt:lpstr>
      <vt:lpstr>投影片 18</vt:lpstr>
      <vt:lpstr>投影片 19</vt:lpstr>
      <vt:lpstr>投影片 20</vt:lpstr>
      <vt:lpstr>投影片 21</vt:lpstr>
      <vt:lpstr>投影片 22</vt:lpstr>
      <vt:lpstr>適格退職年金</vt:lpstr>
      <vt:lpstr>二、企業年金之確定提撥制與確定給付制</vt:lpstr>
      <vt:lpstr>確定提撥制企業年金</vt:lpstr>
      <vt:lpstr>確定給付制企業年金</vt:lpstr>
      <vt:lpstr>三、發展現況與改革重點</vt:lpstr>
      <vt:lpstr>四、值得參考之處</vt:lpstr>
      <vt:lpstr>台灣退休金制度三大支柱</vt:lpstr>
      <vt:lpstr>第一層給付-國民年金</vt:lpstr>
      <vt:lpstr>第一層給付-勞工保險</vt:lpstr>
      <vt:lpstr>勞保改制-老人年金制</vt:lpstr>
      <vt:lpstr>第二層給付-勞工退休金</vt:lpstr>
      <vt:lpstr>現行勞基法退休金</vt:lpstr>
      <vt:lpstr>勞退舊制</vt:lpstr>
      <vt:lpstr>  勞退舊制</vt:lpstr>
      <vt:lpstr>勞退舊制</vt:lpstr>
      <vt:lpstr>勞退新制-個人帳戶</vt:lpstr>
      <vt:lpstr>勞退新制-個人帳戶</vt:lpstr>
      <vt:lpstr>退休金制度改革潮流( DB －&gt;DC )</vt:lpstr>
      <vt:lpstr>投影片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日本退休金與年金</dc:title>
  <dc:creator>garabge</dc:creator>
  <cp:lastModifiedBy>Jack</cp:lastModifiedBy>
  <cp:revision>125</cp:revision>
  <dcterms:created xsi:type="dcterms:W3CDTF">2011-10-25T13:48:45Z</dcterms:created>
  <dcterms:modified xsi:type="dcterms:W3CDTF">2011-12-19T15:33:30Z</dcterms:modified>
</cp:coreProperties>
</file>