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8" r:id="rId3"/>
    <p:sldId id="257" r:id="rId4"/>
    <p:sldId id="258" r:id="rId5"/>
    <p:sldId id="285" r:id="rId6"/>
    <p:sldId id="286" r:id="rId7"/>
    <p:sldId id="260" r:id="rId8"/>
    <p:sldId id="287" r:id="rId9"/>
    <p:sldId id="325" r:id="rId10"/>
    <p:sldId id="263" r:id="rId11"/>
    <p:sldId id="264" r:id="rId12"/>
    <p:sldId id="266" r:id="rId13"/>
    <p:sldId id="288" r:id="rId14"/>
    <p:sldId id="328" r:id="rId15"/>
    <p:sldId id="310" r:id="rId16"/>
    <p:sldId id="316" r:id="rId17"/>
    <p:sldId id="265" r:id="rId18"/>
    <p:sldId id="290" r:id="rId19"/>
    <p:sldId id="291" r:id="rId20"/>
    <p:sldId id="292" r:id="rId21"/>
    <p:sldId id="293" r:id="rId22"/>
    <p:sldId id="294" r:id="rId23"/>
    <p:sldId id="295" r:id="rId24"/>
    <p:sldId id="269" r:id="rId25"/>
    <p:sldId id="270" r:id="rId26"/>
    <p:sldId id="307" r:id="rId27"/>
    <p:sldId id="271" r:id="rId28"/>
    <p:sldId id="267" r:id="rId29"/>
    <p:sldId id="268" r:id="rId30"/>
    <p:sldId id="284" r:id="rId31"/>
    <p:sldId id="275" r:id="rId32"/>
    <p:sldId id="326" r:id="rId33"/>
    <p:sldId id="273" r:id="rId34"/>
    <p:sldId id="302" r:id="rId35"/>
    <p:sldId id="303" r:id="rId36"/>
    <p:sldId id="327" r:id="rId37"/>
    <p:sldId id="318" r:id="rId38"/>
    <p:sldId id="319" r:id="rId39"/>
    <p:sldId id="320" r:id="rId40"/>
    <p:sldId id="321" r:id="rId41"/>
    <p:sldId id="322" r:id="rId42"/>
    <p:sldId id="312" r:id="rId43"/>
    <p:sldId id="313" r:id="rId44"/>
    <p:sldId id="279" r:id="rId45"/>
    <p:sldId id="323" r:id="rId46"/>
    <p:sldId id="281" r:id="rId47"/>
    <p:sldId id="283" r:id="rId48"/>
    <p:sldId id="282" r:id="rId49"/>
    <p:sldId id="315" r:id="rId50"/>
  </p:sldIdLst>
  <p:sldSz cx="9144000" cy="6858000" type="screen4x3"/>
  <p:notesSz cx="9880600" cy="678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1528" autoAdjust="0"/>
  </p:normalViewPr>
  <p:slideViewPr>
    <p:cSldViewPr>
      <p:cViewPr>
        <p:scale>
          <a:sx n="75" d="100"/>
          <a:sy n="75" d="100"/>
        </p:scale>
        <p:origin x="-1594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7525" y="0"/>
            <a:ext cx="428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28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7525" y="6442075"/>
            <a:ext cx="428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4DD50D-CD9D-40F3-BB17-F0885BD1903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06720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9113" y="0"/>
            <a:ext cx="4281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244850" y="509588"/>
            <a:ext cx="3390900" cy="254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1038"/>
            <a:ext cx="72453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3663"/>
            <a:ext cx="4281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9113" y="6443663"/>
            <a:ext cx="4281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36578E-F9A8-4814-A902-ACB5C9C34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65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AF9B134-924E-4DDB-A976-795C168299FE}" type="slidenum">
              <a:rPr lang="en-US" altLang="he-IL" sz="1200"/>
              <a:pPr/>
              <a:t>1</a:t>
            </a:fld>
            <a:endParaRPr lang="en-US" altLang="he-IL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D530E92-984E-4FA1-873E-A4DB9DDCC7B7}" type="slidenum">
              <a:rPr lang="en-US" altLang="he-IL" sz="1200"/>
              <a:pPr/>
              <a:t>19</a:t>
            </a:fld>
            <a:endParaRPr lang="en-US" altLang="he-IL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4F0805B-5C7B-47AB-97D0-54A5A91D7B49}" type="slidenum">
              <a:rPr lang="en-US" altLang="he-IL" sz="1200"/>
              <a:pPr/>
              <a:t>20</a:t>
            </a:fld>
            <a:endParaRPr lang="en-US" altLang="he-IL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68AAD88-D109-4386-80AB-38B93E93C7F9}" type="slidenum">
              <a:rPr lang="en-US" altLang="he-IL" sz="1200"/>
              <a:pPr/>
              <a:t>21</a:t>
            </a:fld>
            <a:endParaRPr lang="en-US" altLang="he-IL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96F833F-DE93-47B3-8A89-4BC84167BE56}" type="slidenum">
              <a:rPr lang="en-US" altLang="he-IL" sz="1200"/>
              <a:pPr/>
              <a:t>22</a:t>
            </a:fld>
            <a:endParaRPr lang="en-US" altLang="he-IL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7E9AB11-4B20-4101-A6CF-3B4302EA40B6}" type="slidenum">
              <a:rPr lang="en-US" altLang="he-IL" sz="1200"/>
              <a:pPr/>
              <a:t>23</a:t>
            </a:fld>
            <a:endParaRPr lang="en-US" altLang="he-IL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he-IL" altLang="he-IL" smtClean="0">
                <a:latin typeface="Times" charset="0"/>
              </a:rPr>
              <a:t>עלי כותרת (</a:t>
            </a:r>
            <a:r>
              <a:rPr lang="en-US" altLang="he-IL" smtClean="0">
                <a:latin typeface="Times" charset="0"/>
              </a:rPr>
              <a:t>petals</a:t>
            </a:r>
            <a:r>
              <a:rPr lang="he-IL" altLang="he-IL" smtClean="0">
                <a:latin typeface="Times" charset="0"/>
              </a:rPr>
              <a:t>)  ועלי גביע  </a:t>
            </a:r>
            <a:r>
              <a:rPr lang="en-US" altLang="he-IL" smtClean="0">
                <a:latin typeface="Times" charset="0"/>
              </a:rPr>
              <a:t>)sepals</a:t>
            </a:r>
            <a:r>
              <a:rPr lang="he-IL" altLang="he-IL" smtClean="0">
                <a:latin typeface="Times" charset="0"/>
              </a:rPr>
              <a:t>)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C3E89FE-5127-4CE1-8D02-DBCD8FC027D5}" type="slidenum">
              <a:rPr lang="en-US" altLang="he-IL" sz="1200"/>
              <a:pPr/>
              <a:t>37</a:t>
            </a:fld>
            <a:endParaRPr lang="en-US" altLang="he-I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3C99C5-2C0A-4682-81C5-85AFB5028681}" type="slidenum">
              <a:rPr lang="en-US" altLang="he-IL" sz="1200"/>
              <a:pPr/>
              <a:t>3</a:t>
            </a:fld>
            <a:endParaRPr lang="en-US" altLang="he-IL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7EDC6EC-AF1C-4678-9199-2FADB1160954}" type="slidenum">
              <a:rPr lang="en-US" altLang="he-IL" sz="1200"/>
              <a:pPr/>
              <a:t>4</a:t>
            </a:fld>
            <a:endParaRPr lang="en-US" altLang="he-IL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D9922AA-B07B-45F3-AA8C-AF6078735F7F}" type="slidenum">
              <a:rPr lang="en-US" altLang="he-IL" sz="1200"/>
              <a:pPr/>
              <a:t>5</a:t>
            </a:fld>
            <a:endParaRPr lang="en-US" altLang="he-IL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0500571-242A-4974-BD4C-C65890F93049}" type="slidenum">
              <a:rPr lang="en-US" altLang="he-IL" sz="1200"/>
              <a:pPr/>
              <a:t>6</a:t>
            </a:fld>
            <a:endParaRPr lang="en-US" altLang="he-IL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58DC16F-1F5D-4313-9A61-8B83FD913902}" type="slidenum">
              <a:rPr lang="en-US" altLang="he-IL" sz="1200"/>
              <a:pPr/>
              <a:t>8</a:t>
            </a:fld>
            <a:endParaRPr lang="en-US" altLang="he-IL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he-IL" smtClean="0">
                <a:latin typeface="Times" charset="0"/>
              </a:rPr>
              <a:t>Horizontal line in box is median (Q2)</a:t>
            </a:r>
          </a:p>
          <a:p>
            <a:r>
              <a:rPr lang="en-US" altLang="he-IL" smtClean="0">
                <a:latin typeface="Times" charset="0"/>
              </a:rPr>
              <a:t>Top and bottom of plot are always Q1 and Q3</a:t>
            </a:r>
          </a:p>
          <a:p>
            <a:r>
              <a:rPr lang="en-US" altLang="he-IL" smtClean="0">
                <a:latin typeface="Times" charset="0"/>
              </a:rPr>
              <a:t>Whiskers can mean several things: usually these are the minimum and maximum of all of the data</a:t>
            </a:r>
          </a:p>
          <a:p>
            <a:r>
              <a:rPr lang="en-US" altLang="he-IL" smtClean="0">
                <a:latin typeface="Times" charset="0"/>
              </a:rPr>
              <a:t>Values outside this range are pkptted as outliers (circles)</a:t>
            </a:r>
            <a:endParaRPr lang="he-IL" altLang="he-IL" smtClean="0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71BF798-2F91-4033-AAD1-339EC55888D8}" type="slidenum">
              <a:rPr lang="en-US" altLang="he-IL" sz="1200"/>
              <a:pPr/>
              <a:t>12</a:t>
            </a:fld>
            <a:endParaRPr lang="en-US" altLang="he-I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4EB965B-572E-4536-A367-9BF4E852A4AD}" type="slidenum">
              <a:rPr lang="en-US" altLang="he-IL" sz="1200"/>
              <a:pPr/>
              <a:t>13</a:t>
            </a:fld>
            <a:endParaRPr lang="en-US" altLang="he-IL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3C19788-16B1-48F2-B0E5-DD90F7F9AA81}" type="slidenum">
              <a:rPr lang="en-US" altLang="he-IL" sz="1200"/>
              <a:pPr/>
              <a:t>18</a:t>
            </a:fld>
            <a:endParaRPr lang="en-US" altLang="he-IL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xfrm>
            <a:off x="987425" y="3221038"/>
            <a:ext cx="7905750" cy="305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he-IL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1611-1617-48D6-A77B-41DE5D6E19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81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F3A5-0AD7-48C3-81A3-308398B296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484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0F82-93FC-4532-9875-8F6B0214E7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3FFB-01BA-46BD-8805-7C099BAAC4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386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6F3E-2304-45A8-8AF0-7A5FF3DDC8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637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AF13-BC69-455E-9565-6C7FE131FD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D4C0-3EDF-4BD7-9F3E-80DAC4D85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8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56DB-B250-4338-A488-554595DD0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9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8B39-FAFC-4183-9FAF-CE04104ADB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33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CD8A-2D0C-4367-891C-9267622AB7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2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C470-9C1A-4E67-9C2A-D18D219E0B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7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8ED66-4629-4E9E-A0A9-FEB2613421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59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ea typeface="+mn-ea"/>
              </a:defRPr>
            </a:lvl1pPr>
          </a:lstStyle>
          <a:p>
            <a:pPr>
              <a:defRPr/>
            </a:pPr>
            <a:r>
              <a:rPr lang="en-US"/>
              <a:t>Data Mining  2015 – Gideon Dror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697566-902D-4E5B-B8CC-75C758967C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lections.nytimes.com/2008/results/president/map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89138"/>
            <a:ext cx="6624637" cy="1935162"/>
          </a:xfrm>
        </p:spPr>
        <p:txBody>
          <a:bodyPr/>
          <a:lstStyle/>
          <a:p>
            <a:pPr eaLnBrk="1" hangingPunct="1"/>
            <a:r>
              <a:rPr lang="en-US" altLang="he-IL" sz="4000" smtClean="0"/>
              <a:t>Exploratory Data Analysis and Data Visualization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2286000"/>
          </a:xfrm>
        </p:spPr>
        <p:txBody>
          <a:bodyPr/>
          <a:lstStyle/>
          <a:p>
            <a:pPr eaLnBrk="1" hangingPunct="1"/>
            <a:r>
              <a:rPr lang="en-US" altLang="he-IL" sz="1200" smtClean="0"/>
              <a:t>Credits: ChrisVolinsky - Columbia University</a:t>
            </a:r>
            <a:endParaRPr lang="en-US" altLang="he-IL" smtClean="0"/>
          </a:p>
          <a:p>
            <a:pPr eaLnBrk="1" hangingPunct="1"/>
            <a:endParaRPr lang="en-US" altLang="he-IL" smtClean="0"/>
          </a:p>
          <a:p>
            <a:pPr eaLnBrk="1" hangingPunct="1"/>
            <a:endParaRPr lang="en-US" altLang="he-IL" smtClean="0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767EE-D943-441A-9457-6CD92332F6A1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he-IL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he-IL" smtClean="0"/>
              <a:t>Smoothed Histograms - Density Estimates</a:t>
            </a:r>
          </a:p>
        </p:txBody>
      </p:sp>
      <p:sp>
        <p:nvSpPr>
          <p:cNvPr id="112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A7DAD-8370-4DF6-A3F5-C5924F36A37D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620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e-IL" sz="2400"/>
              <a:t>Kernel estimates smooth out the contribution of each datapoint over a local neighborhood of that point.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e-IL" sz="2400"/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1125538" y="2273300"/>
          <a:ext cx="2924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1384300" imgH="444500" progId="Equation.3">
                  <p:embed/>
                </p:oleObj>
              </mc:Choice>
              <mc:Fallback>
                <p:oleObj name="Equation" r:id="rId3" imgW="13843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273300"/>
                        <a:ext cx="29241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524000" y="3276600"/>
            <a:ext cx="2000250" cy="3698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i="1"/>
              <a:t>h</a:t>
            </a:r>
            <a:r>
              <a:rPr lang="en-US" altLang="he-IL" sz="1800"/>
              <a:t> is the kernel width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066800" y="39624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e-IL" sz="2400"/>
              <a:t>Gaussian kernel is common: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e-IL" sz="2400"/>
          </a:p>
        </p:txBody>
      </p:sp>
      <p:graphicFrame>
        <p:nvGraphicFramePr>
          <p:cNvPr id="11272" name="Object 3"/>
          <p:cNvGraphicFramePr>
            <a:graphicFrameLocks noChangeAspect="1"/>
          </p:cNvGraphicFramePr>
          <p:nvPr/>
        </p:nvGraphicFramePr>
        <p:xfrm>
          <a:off x="3581400" y="4572000"/>
          <a:ext cx="15827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748975" imgH="355446" progId="Equation.3">
                  <p:embed/>
                </p:oleObj>
              </mc:Choice>
              <mc:Fallback>
                <p:oleObj name="Equation" r:id="rId5" imgW="748975" imgH="3554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15827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03425"/>
            <a:ext cx="3146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5E298-DEE3-4932-BE63-BC63962ED66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1308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2286000" cy="267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/>
              <a:t>Bandwidth choice is an art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he-IL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/>
              <a:t>Usually want to try several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he-IL" sz="2400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he-IL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Boxplots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Shows a lot of information about a variable in one plot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Median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IQR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Outliers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Skewness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Negatives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Overplotting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Hard to tell distributional shape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no standard implementation in software (many options for whiskers, outliers)</a:t>
            </a:r>
          </a:p>
          <a:p>
            <a:pPr lvl="1" eaLnBrk="1" hangingPunct="1">
              <a:lnSpc>
                <a:spcPct val="90000"/>
              </a:lnSpc>
            </a:pPr>
            <a:endParaRPr lang="en-US" altLang="he-IL" sz="180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844F6-0DB0-4AA1-B42A-41D5179D5A3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219200"/>
            <a:ext cx="3986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Time Series</a:t>
            </a:r>
          </a:p>
        </p:txBody>
      </p:sp>
      <p:sp>
        <p:nvSpPr>
          <p:cNvPr id="14339" name="Content Placeholder 13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he-IL" sz="2000" smtClean="0"/>
              <a:t>If your data has a temporal component, be sure to exploit it</a:t>
            </a:r>
          </a:p>
        </p:txBody>
      </p:sp>
      <p:sp>
        <p:nvSpPr>
          <p:cNvPr id="14340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B28369-325C-4B16-9114-EB7F1B4A9D21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4341" name="Picture 3" descr="air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13625" r="4147" b="8516"/>
          <a:stretch>
            <a:fillRect/>
          </a:stretch>
        </p:blipFill>
        <p:spPr bwMode="auto">
          <a:xfrm>
            <a:off x="685800" y="1828800"/>
            <a:ext cx="7162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4"/>
          <p:cNvSpPr>
            <a:spLocks noChangeShapeType="1"/>
          </p:cNvSpPr>
          <p:nvPr/>
        </p:nvSpPr>
        <p:spPr bwMode="auto">
          <a:xfrm flipV="1">
            <a:off x="3886200" y="37338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4800600" y="4191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Arial" charset="0"/>
                <a:cs typeface="Arial" charset="0"/>
              </a:rPr>
              <a:t>steady growth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Arial" charset="0"/>
                <a:cs typeface="Arial" charset="0"/>
              </a:rPr>
              <a:t> trend</a:t>
            </a:r>
            <a:endParaRPr lang="en-US" altLang="he-I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 flipH="1" flipV="1">
            <a:off x="2971800" y="4343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048000" y="4800600"/>
            <a:ext cx="154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400">
                <a:latin typeface="Arial" charset="0"/>
                <a:cs typeface="Arial" charset="0"/>
              </a:rPr>
              <a:t>New Year bumps</a:t>
            </a:r>
            <a:endParaRPr lang="en-US" altLang="he-I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3048000" y="2667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2601913" y="22320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Arial" charset="0"/>
                <a:cs typeface="Arial" charset="0"/>
              </a:rPr>
              <a:t>summer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Arial" charset="0"/>
                <a:cs typeface="Arial" charset="0"/>
              </a:rPr>
              <a:t> peaks</a:t>
            </a:r>
            <a:endParaRPr lang="en-US" altLang="he-I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4648200" y="2286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3133725" y="1828800"/>
            <a:ext cx="242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Arial" charset="0"/>
                <a:cs typeface="Arial" charset="0"/>
              </a:rPr>
              <a:t> summer bifurcations in air travel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b="1">
                <a:latin typeface="Arial" charset="0"/>
                <a:cs typeface="Arial" charset="0"/>
              </a:rPr>
              <a:t>(favor early/late)</a:t>
            </a:r>
            <a:endParaRPr lang="en-US" altLang="he-IL" sz="24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Time-Series Example 3 </a:t>
            </a:r>
          </a:p>
        </p:txBody>
      </p:sp>
      <p:pic>
        <p:nvPicPr>
          <p:cNvPr id="15363" name="Picture 3" descr="weight_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1690" r="2559" b="2563"/>
          <a:stretch>
            <a:fillRect/>
          </a:stretch>
        </p:blipFill>
        <p:spPr bwMode="auto">
          <a:xfrm>
            <a:off x="1752600" y="963613"/>
            <a:ext cx="53340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26860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</a:rPr>
              <a:t>Scotland experiment: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b="1">
                <a:latin typeface="Times" charset="0"/>
                <a:sym typeface="Symbol" pitchFamily="18" charset="2"/>
              </a:rPr>
              <a:t>“</a:t>
            </a:r>
            <a:r>
              <a:rPr lang="en-US" altLang="he-IL" sz="1200">
                <a:latin typeface="Times" charset="0"/>
                <a:sym typeface="Symbol" pitchFamily="18" charset="2"/>
              </a:rPr>
              <a:t> </a:t>
            </a:r>
            <a:r>
              <a:rPr lang="en-US" altLang="he-IL" sz="1200">
                <a:latin typeface="Times" charset="0"/>
              </a:rPr>
              <a:t>milk in kid diet </a:t>
            </a:r>
            <a:r>
              <a:rPr lang="en-US" altLang="he-IL" sz="1200">
                <a:latin typeface="Times" charset="0"/>
                <a:sym typeface="Symbol" pitchFamily="18" charset="2"/>
              </a:rPr>
              <a:t> better health</a:t>
            </a:r>
            <a:r>
              <a:rPr lang="en-US" altLang="he-IL" sz="1200" b="1">
                <a:latin typeface="Times" charset="0"/>
                <a:sym typeface="Symbol" pitchFamily="18" charset="2"/>
              </a:rPr>
              <a:t>”</a:t>
            </a:r>
            <a:r>
              <a:rPr lang="en-US" altLang="he-IL" sz="1200">
                <a:latin typeface="Times" charset="0"/>
                <a:sym typeface="Symbol" pitchFamily="18" charset="2"/>
              </a:rPr>
              <a:t> 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e-IL" sz="1200">
              <a:latin typeface="Times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</a:rPr>
              <a:t>20,000 kids: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</a:rPr>
              <a:t> 5k raw, 5k pasteurize,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</a:rPr>
              <a:t>10k control (no supplement)</a:t>
            </a:r>
            <a:endParaRPr lang="en-US" altLang="he-IL" sz="1200">
              <a:latin typeface="Times" charset="0"/>
              <a:sym typeface="Symbol" pitchFamily="18" charset="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14663" y="1371600"/>
            <a:ext cx="1957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i="1">
                <a:latin typeface="Times" charset="0"/>
              </a:rPr>
              <a:t>mean weight vs mean 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i="1">
                <a:latin typeface="Times" charset="0"/>
              </a:rPr>
              <a:t>for 10k control group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3048000" y="4876800"/>
            <a:ext cx="29654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  <a:sym typeface="Symbol" pitchFamily="18" charset="2"/>
              </a:rPr>
              <a:t>Would expect smooth weight growth plot.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e-IL" sz="1200">
              <a:latin typeface="Times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b="1">
                <a:latin typeface="Times" charset="0"/>
                <a:sym typeface="Symbol" pitchFamily="18" charset="2"/>
              </a:rPr>
              <a:t>Visually reveals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b="1">
                <a:latin typeface="Times" charset="0"/>
                <a:sym typeface="Symbol" pitchFamily="18" charset="2"/>
              </a:rPr>
              <a:t> </a:t>
            </a:r>
            <a:r>
              <a:rPr lang="en-US" altLang="he-IL" sz="1200" b="1" u="sng">
                <a:latin typeface="Times" charset="0"/>
                <a:sym typeface="Symbol" pitchFamily="18" charset="2"/>
              </a:rPr>
              <a:t>unexpected pattern</a:t>
            </a:r>
            <a:r>
              <a:rPr lang="en-US" altLang="he-IL" sz="1200" b="1" i="1">
                <a:latin typeface="Times" charset="0"/>
                <a:sym typeface="Symbol" pitchFamily="18" charset="2"/>
              </a:rPr>
              <a:t> </a:t>
            </a:r>
            <a:r>
              <a:rPr lang="en-US" altLang="he-IL" sz="1200" b="1">
                <a:latin typeface="Times" charset="0"/>
                <a:sym typeface="Symbol" pitchFamily="18" charset="2"/>
              </a:rPr>
              <a:t>(</a:t>
            </a:r>
            <a:r>
              <a:rPr lang="en-US" altLang="he-IL" sz="1200" b="1" i="1">
                <a:latin typeface="Times" charset="0"/>
                <a:sym typeface="Symbol" pitchFamily="18" charset="2"/>
              </a:rPr>
              <a:t>steps</a:t>
            </a:r>
            <a:r>
              <a:rPr lang="en-US" altLang="he-IL" sz="1200" b="1">
                <a:latin typeface="Times" charset="0"/>
                <a:sym typeface="Symbol" pitchFamily="18" charset="2"/>
              </a:rPr>
              <a:t>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b="1">
                <a:latin typeface="Times" charset="0"/>
                <a:sym typeface="Symbol" pitchFamily="18" charset="2"/>
              </a:rPr>
              <a:t>not apparent from raw data table</a:t>
            </a:r>
            <a:r>
              <a:rPr lang="en-US" altLang="he-IL" sz="1200">
                <a:latin typeface="Times" charset="0"/>
                <a:sym typeface="Symbol" pitchFamily="18" charset="2"/>
              </a:rPr>
              <a:t>.</a:t>
            </a: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6172200" y="4419600"/>
            <a:ext cx="27432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200" u="sng">
                <a:latin typeface="Times" charset="0"/>
                <a:sym typeface="Symbol" pitchFamily="18" charset="2"/>
              </a:rPr>
              <a:t>Possible explanations</a:t>
            </a:r>
            <a:r>
              <a:rPr lang="en-US" altLang="he-IL" sz="1200">
                <a:latin typeface="Times" charset="0"/>
                <a:sym typeface="Symbol" pitchFamily="18" charset="2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e-IL" sz="1200">
              <a:latin typeface="Times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  <a:sym typeface="Symbol" pitchFamily="18" charset="2"/>
              </a:rPr>
              <a:t>Grow less early in year than later?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he-IL" sz="1200">
              <a:latin typeface="Times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  <a:sym typeface="Symbol" pitchFamily="18" charset="2"/>
              </a:rPr>
              <a:t>No steps in height plots; so why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  <a:sym typeface="Symbol" pitchFamily="18" charset="2"/>
              </a:rPr>
              <a:t>height </a:t>
            </a:r>
            <a:r>
              <a:rPr lang="en-US" altLang="he-IL" sz="1200" b="1">
                <a:latin typeface="Times" charset="0"/>
                <a:sym typeface="Symbol" pitchFamily="18" charset="2"/>
              </a:rPr>
              <a:t></a:t>
            </a:r>
            <a:r>
              <a:rPr lang="en-US" altLang="he-IL" sz="1200">
                <a:latin typeface="Times" charset="0"/>
                <a:sym typeface="Symbol" pitchFamily="18" charset="2"/>
              </a:rPr>
              <a:t> uniformly, weight </a:t>
            </a:r>
            <a:r>
              <a:rPr lang="en-US" altLang="he-IL" sz="1200" b="1">
                <a:latin typeface="Times" charset="0"/>
                <a:sym typeface="Symbol" pitchFamily="18" charset="2"/>
              </a:rPr>
              <a:t></a:t>
            </a:r>
            <a:r>
              <a:rPr lang="en-US" altLang="he-IL" sz="1200">
                <a:latin typeface="Times" charset="0"/>
                <a:sym typeface="Symbol" pitchFamily="18" charset="2"/>
              </a:rPr>
              <a:t> spurts?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he-IL" sz="1200">
              <a:latin typeface="Times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1200">
                <a:latin typeface="Times" charset="0"/>
                <a:sym typeface="Symbol" pitchFamily="18" charset="2"/>
              </a:rPr>
              <a:t>Kids weighed in clothes: summer garb lighter than winter?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  <p:bldP spid="272394" grpId="0" animBg="1"/>
      <p:bldP spid="2723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Spatial Data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2819400" cy="4876800"/>
          </a:xfrm>
        </p:spPr>
        <p:txBody>
          <a:bodyPr/>
          <a:lstStyle/>
          <a:p>
            <a:r>
              <a:rPr lang="en-US" altLang="he-IL" sz="2000" smtClean="0"/>
              <a:t>If your data has a geographic component, be sure to exploit it</a:t>
            </a:r>
          </a:p>
          <a:p>
            <a:endParaRPr lang="en-US" altLang="he-IL" sz="2000" smtClean="0"/>
          </a:p>
          <a:p>
            <a:r>
              <a:rPr lang="en-US" altLang="he-IL" sz="2000" smtClean="0"/>
              <a:t>Data from cities/states/zip cods – easy to get lat/long</a:t>
            </a:r>
          </a:p>
          <a:p>
            <a:endParaRPr lang="en-US" altLang="he-IL" sz="2000" smtClean="0"/>
          </a:p>
          <a:p>
            <a:r>
              <a:rPr lang="en-US" altLang="he-IL" sz="2000" smtClean="0"/>
              <a:t>Can plot as scatterplot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6F18-AD70-4ED5-9C16-8CCCE4B97BB9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Spatial data: choropleth Maps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5562600"/>
            <a:ext cx="7772400" cy="533400"/>
          </a:xfrm>
        </p:spPr>
        <p:txBody>
          <a:bodyPr/>
          <a:lstStyle/>
          <a:p>
            <a:r>
              <a:rPr lang="en-US" altLang="he-IL" sz="2000" smtClean="0"/>
              <a:t>Maps using color shadings to represent numerical values are called chloropleth maps</a:t>
            </a:r>
            <a:endParaRPr lang="en-US" altLang="he-IL" sz="2000" smtClean="0">
              <a:hlinkClick r:id="rId2"/>
            </a:endParaRPr>
          </a:p>
          <a:p>
            <a:r>
              <a:rPr lang="en-US" altLang="he-IL" sz="2000" smtClean="0">
                <a:hlinkClick r:id="rId2"/>
              </a:rPr>
              <a:t>http://elections.nytimes.com/2008/results/president/map.html</a:t>
            </a:r>
            <a:endParaRPr lang="en-US" altLang="he-IL" sz="2000" smtClean="0"/>
          </a:p>
          <a:p>
            <a:endParaRPr lang="en-US" altLang="he-IL" smtClean="0"/>
          </a:p>
          <a:p>
            <a:endParaRPr lang="en-US" altLang="he-IL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C82C3-3266-4101-8438-C93F44E96526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Two Continuous Variables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467600" cy="1371600"/>
          </a:xfrm>
        </p:spPr>
        <p:txBody>
          <a:bodyPr/>
          <a:lstStyle/>
          <a:p>
            <a:pPr eaLnBrk="1" hangingPunct="1"/>
            <a:r>
              <a:rPr lang="en-US" altLang="he-IL" smtClean="0"/>
              <a:t>For two numeric variables, the scatterplot is the obvious choice</a:t>
            </a:r>
          </a:p>
        </p:txBody>
      </p:sp>
      <p:sp>
        <p:nvSpPr>
          <p:cNvPr id="1843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AD506F-FAAF-49FF-BAA9-8070046BC27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he-IL" sz="1400">
              <a:latin typeface="Times" charset="0"/>
            </a:endParaRPr>
          </a:p>
        </p:txBody>
      </p: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533400" y="2438400"/>
            <a:ext cx="8208963" cy="3852863"/>
            <a:chOff x="609600" y="2362200"/>
            <a:chExt cx="8208963" cy="3852863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4160838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AutoShape 6"/>
            <p:cNvSpPr>
              <a:spLocks noChangeArrowheads="1"/>
            </p:cNvSpPr>
            <p:nvPr/>
          </p:nvSpPr>
          <p:spPr bwMode="auto">
            <a:xfrm>
              <a:off x="5334000" y="4648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400">
                <a:latin typeface="Times" charset="0"/>
              </a:endParaRPr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6400800" y="5105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3124200" y="3886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400">
                <a:latin typeface="Times" charset="0"/>
              </a:endParaRP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20574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119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>
                  <a:latin typeface="Lucida Bright" pitchFamily="18" charset="0"/>
                </a:rPr>
                <a:t>interesting?</a:t>
              </a:r>
              <a:endParaRPr lang="en-US" altLang="he-IL" sz="2400">
                <a:latin typeface="Times" charset="0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119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>
                  <a:latin typeface="Lucida Bright" pitchFamily="18" charset="0"/>
                </a:rPr>
                <a:t>interesting?</a:t>
              </a:r>
              <a:endParaRPr lang="en-US" altLang="he-IL" sz="2400">
                <a:latin typeface="Time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533400" y="3352800"/>
            <a:ext cx="8208963" cy="3090863"/>
            <a:chOff x="609600" y="2362200"/>
            <a:chExt cx="8208963" cy="3852863"/>
          </a:xfrm>
        </p:grpSpPr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4160838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AutoShape 6"/>
            <p:cNvSpPr>
              <a:spLocks noChangeArrowheads="1"/>
            </p:cNvSpPr>
            <p:nvPr/>
          </p:nvSpPr>
          <p:spPr bwMode="auto">
            <a:xfrm>
              <a:off x="5334000" y="4648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400">
                <a:latin typeface="Times" charset="0"/>
              </a:endParaRPr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>
              <a:off x="6400800" y="5105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>
              <a:off x="3124200" y="3886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2400">
                <a:latin typeface="Times" charset="0"/>
              </a:endParaRPr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 flipH="1">
              <a:off x="20574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1198563" cy="38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>
                  <a:latin typeface="Lucida Bright" pitchFamily="18" charset="0"/>
                </a:rPr>
                <a:t>interesting?</a:t>
              </a:r>
              <a:endParaRPr lang="en-US" altLang="he-IL" sz="2400">
                <a:latin typeface="Times" charset="0"/>
              </a:endParaRPr>
            </a:p>
          </p:txBody>
        </p:sp>
        <p:sp>
          <p:nvSpPr>
            <p:cNvPr id="19470" name="Text Box 12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1198563" cy="38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>
                  <a:latin typeface="Lucida Bright" pitchFamily="18" charset="0"/>
                </a:rPr>
                <a:t>interesting?</a:t>
              </a:r>
              <a:endParaRPr lang="en-US" altLang="he-IL" sz="2400">
                <a:latin typeface="Times" charset="0"/>
              </a:endParaRPr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2D Scatterplots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standard tool to display relation between 2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e.g. y-axis = response, x-axis = suspected indicator</a:t>
            </a:r>
          </a:p>
          <a:p>
            <a:pPr lvl="1" eaLnBrk="1" hangingPunct="1">
              <a:lnSpc>
                <a:spcPct val="90000"/>
              </a:lnSpc>
            </a:pPr>
            <a:endParaRPr lang="en-US" altLang="he-IL" sz="1800" smtClean="0"/>
          </a:p>
          <a:p>
            <a:pPr eaLnBrk="1" hangingPunct="1">
              <a:lnSpc>
                <a:spcPct val="90000"/>
              </a:lnSpc>
            </a:pPr>
            <a:endParaRPr lang="en-US" altLang="he-IL" sz="2000" smtClean="0"/>
          </a:p>
        </p:txBody>
      </p:sp>
      <p:sp>
        <p:nvSpPr>
          <p:cNvPr id="19461" name="Content Placeholder 16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useful to answer: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x,y related?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600" smtClean="0"/>
              <a:t>linear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600" smtClean="0"/>
              <a:t>quadratic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600" smtClean="0"/>
              <a:t>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variance(y) depend on x?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outliers present?</a:t>
            </a:r>
          </a:p>
          <a:p>
            <a:endParaRPr lang="en-US" altLang="he-IL" smtClean="0"/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7D5F4-0B4D-456C-BC0A-2AE4D0146117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103813" y="208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he-IL" sz="24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 Plot: No apparent relationship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17FD7F-F142-4FB0-9233-15B270CC528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0484" name="Picture 3" descr="scatpl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71600"/>
            <a:ext cx="58293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Outline</a:t>
            </a:r>
            <a:endParaRPr lang="en-GB" altLang="he-I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EDA</a:t>
            </a:r>
          </a:p>
          <a:p>
            <a:pPr eaLnBrk="1" hangingPunct="1"/>
            <a:r>
              <a:rPr lang="en-US" altLang="he-IL" smtClean="0"/>
              <a:t>Visualization</a:t>
            </a:r>
          </a:p>
          <a:p>
            <a:pPr lvl="1" eaLnBrk="1" hangingPunct="1"/>
            <a:r>
              <a:rPr lang="en-US" altLang="he-IL" smtClean="0"/>
              <a:t>One variable</a:t>
            </a:r>
          </a:p>
          <a:p>
            <a:pPr lvl="1" eaLnBrk="1" hangingPunct="1"/>
            <a:r>
              <a:rPr lang="en-US" altLang="he-IL" smtClean="0"/>
              <a:t>Two variables</a:t>
            </a:r>
          </a:p>
          <a:p>
            <a:pPr lvl="1" eaLnBrk="1" hangingPunct="1"/>
            <a:r>
              <a:rPr lang="en-US" altLang="he-IL" smtClean="0"/>
              <a:t>More than two variables</a:t>
            </a:r>
          </a:p>
          <a:p>
            <a:pPr lvl="1" eaLnBrk="1" hangingPunct="1"/>
            <a:r>
              <a:rPr lang="en-US" altLang="he-IL" smtClean="0"/>
              <a:t>Other types of data</a:t>
            </a:r>
          </a:p>
          <a:p>
            <a:pPr lvl="1" eaLnBrk="1" hangingPunct="1"/>
            <a:r>
              <a:rPr lang="en-US" altLang="he-IL" smtClean="0"/>
              <a:t>Dimension reduction</a:t>
            </a:r>
            <a:endParaRPr lang="en-GB" altLang="he-IL" smtClean="0"/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4C0A0-FFED-4F82-871A-64E270349E3E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he-IL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 Plot: Linear relationship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3C5074-D665-47A9-947E-47B1D6766059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1508" name="Picture 3" descr="scatpl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096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 Plot: Quadratic relationship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000F51-D94C-41DD-BE97-CDB8A2A2BBEC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2532" name="Picture 3" descr="scatplo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48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 plot: Homoscedastic 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9C38F9-284D-4DE2-BBF7-8BDB6B0D5AA9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676400" y="5334000"/>
            <a:ext cx="586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>
                <a:latin typeface="Times New Roman" pitchFamily="18" charset="0"/>
                <a:cs typeface="Arial" charset="0"/>
              </a:rPr>
              <a:t>Why is this important in classical statistical modelling?</a:t>
            </a:r>
          </a:p>
        </p:txBody>
      </p:sp>
      <p:pic>
        <p:nvPicPr>
          <p:cNvPr id="23557" name="Picture 4" descr="scatpl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 plot: Heteroscedastic 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51375-D79D-4FF7-B3E6-1D06F9A4D26B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46125" y="5394325"/>
            <a:ext cx="7635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 b="1">
                <a:latin typeface="Tahoma" pitchFamily="34" charset="0"/>
                <a:cs typeface="Arial" charset="0"/>
              </a:rPr>
              <a:t>variation in </a:t>
            </a:r>
            <a:r>
              <a:rPr lang="en-US" altLang="he-IL" sz="2000" b="1" i="1">
                <a:latin typeface="Tahoma" pitchFamily="34" charset="0"/>
                <a:cs typeface="Arial" charset="0"/>
              </a:rPr>
              <a:t>Y</a:t>
            </a:r>
            <a:r>
              <a:rPr lang="en-US" altLang="he-IL" sz="2000" b="1">
                <a:latin typeface="Tahoma" pitchFamily="34" charset="0"/>
                <a:cs typeface="Arial" charset="0"/>
              </a:rPr>
              <a:t> differs depending on the value of </a:t>
            </a:r>
            <a:r>
              <a:rPr lang="en-US" altLang="he-IL" sz="2000" b="1" i="1">
                <a:latin typeface="Tahoma" pitchFamily="34" charset="0"/>
                <a:cs typeface="Arial" charset="0"/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 b="1" i="1">
                <a:latin typeface="Tahoma" pitchFamily="34" charset="0"/>
                <a:cs typeface="Arial" charset="0"/>
              </a:rPr>
              <a:t>	e.g., Y = annual tax paid,  X = income</a:t>
            </a:r>
            <a:endParaRPr lang="en-US" altLang="he-IL" sz="2000">
              <a:latin typeface="Times New Roman" pitchFamily="18" charset="0"/>
              <a:cs typeface="Arial" charset="0"/>
            </a:endParaRPr>
          </a:p>
        </p:txBody>
      </p:sp>
      <p:pic>
        <p:nvPicPr>
          <p:cNvPr id="24581" name="Picture 4" descr="scatplo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48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Two variables - continuous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Scatterplots </a:t>
            </a:r>
          </a:p>
          <a:p>
            <a:pPr lvl="1" eaLnBrk="1" hangingPunct="1"/>
            <a:r>
              <a:rPr lang="en-US" altLang="he-IL" smtClean="0"/>
              <a:t>But can be bad with lots of data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32151-F7A1-455D-8DDA-D9B6DDE0C457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323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Two variables - continuous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What to do for large data sets</a:t>
            </a:r>
          </a:p>
          <a:p>
            <a:pPr lvl="1" eaLnBrk="1" hangingPunct="1"/>
            <a:r>
              <a:rPr lang="en-US" altLang="he-IL" smtClean="0"/>
              <a:t>Contour plots</a:t>
            </a:r>
          </a:p>
          <a:p>
            <a:pPr lvl="1" eaLnBrk="1" hangingPunct="1"/>
            <a:endParaRPr lang="en-US" altLang="he-IL" smtClean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57715-E35A-42E8-91C5-B9B997E7AF5A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105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Transparent plotting</a:t>
            </a:r>
            <a:endParaRPr lang="en-GB" altLang="he-IL" smtClean="0"/>
          </a:p>
        </p:txBody>
      </p:sp>
      <p:sp>
        <p:nvSpPr>
          <p:cNvPr id="2765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990600" y="914400"/>
            <a:ext cx="74549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he-IL" sz="1800" smtClean="0"/>
              <a:t>Alpha-blending: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e-IL" sz="1800" smtClean="0">
                <a:latin typeface="Andale Mono" charset="0"/>
              </a:rPr>
              <a:t>plot( rnorm(1000), rnorm(1000), col="#0000ff22", pch=16,cex=3) </a:t>
            </a:r>
            <a:br>
              <a:rPr lang="en-GB" altLang="he-IL" sz="1800" smtClean="0">
                <a:latin typeface="Andale Mono" charset="0"/>
              </a:rPr>
            </a:br>
            <a:endParaRPr lang="en-GB" altLang="he-IL" sz="1800" smtClean="0">
              <a:latin typeface="Andale Mono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B4FB4-F9CD-4F5E-91E1-9888AC4E06E9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91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Jittering</a:t>
            </a:r>
            <a:endParaRPr lang="en-GB" altLang="he-I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Jittering points helps too</a:t>
            </a:r>
          </a:p>
          <a:p>
            <a:pPr eaLnBrk="1" hangingPunct="1"/>
            <a:r>
              <a:rPr lang="en-US" altLang="he-IL" sz="1800" smtClean="0">
                <a:latin typeface="Andale Mono" charset="0"/>
              </a:rPr>
              <a:t>plot(age, TimesPregnant)</a:t>
            </a:r>
          </a:p>
          <a:p>
            <a:pPr eaLnBrk="1" hangingPunct="1"/>
            <a:r>
              <a:rPr lang="en-US" altLang="he-IL" sz="1800" smtClean="0">
                <a:latin typeface="Andale Mono" charset="0"/>
              </a:rPr>
              <a:t>plot(jitter(age),jitter(TimesPregnant)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8C0E7D-F5F1-4A89-B864-5445F8C5AA6A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4877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67000"/>
            <a:ext cx="3413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Displaying Two Variables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4114800" cy="4953000"/>
          </a:xfrm>
        </p:spPr>
        <p:txBody>
          <a:bodyPr/>
          <a:lstStyle/>
          <a:p>
            <a:pPr eaLnBrk="1" hangingPunct="1"/>
            <a:r>
              <a:rPr lang="en-US" altLang="he-IL" smtClean="0"/>
              <a:t>If one variable is categorical, use small multiples</a:t>
            </a:r>
          </a:p>
          <a:p>
            <a:pPr eaLnBrk="1" hangingPunct="1"/>
            <a:endParaRPr lang="en-US" altLang="he-IL" smtClean="0"/>
          </a:p>
          <a:p>
            <a:pPr eaLnBrk="1" hangingPunct="1"/>
            <a:r>
              <a:rPr lang="en-US" altLang="he-IL" smtClean="0"/>
              <a:t>Many software packages have this implemented as ‘lattice’ or ‘trellis’ packages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B61A5-541F-4C95-B200-43608843F42A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560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4840288" y="5638800"/>
            <a:ext cx="4303712" cy="584200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library(‘lattice’)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histogram(~DiastolicBP | TimesPregnant==0)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Two Variables - one categorical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 altLang="he-IL" sz="2000" smtClean="0"/>
              <a:t>Side by side boxplots are very effective in showing differences in a quantitative variable across factor levels</a:t>
            </a:r>
          </a:p>
          <a:p>
            <a:pPr lvl="1" eaLnBrk="1" hangingPunct="1"/>
            <a:r>
              <a:rPr lang="en-US" altLang="he-IL" sz="1800" smtClean="0"/>
              <a:t>tips data</a:t>
            </a:r>
          </a:p>
          <a:p>
            <a:pPr lvl="2" eaLnBrk="1" hangingPunct="1"/>
            <a:r>
              <a:rPr lang="en-US" altLang="he-IL" sz="1600" smtClean="0"/>
              <a:t>do men or women tip better</a:t>
            </a:r>
          </a:p>
          <a:p>
            <a:pPr lvl="1" eaLnBrk="1" hangingPunct="1"/>
            <a:r>
              <a:rPr lang="en-US" altLang="he-IL" sz="1800" smtClean="0"/>
              <a:t>orchard sprays</a:t>
            </a:r>
          </a:p>
          <a:p>
            <a:pPr lvl="2" eaLnBrk="1" hangingPunct="1"/>
            <a:r>
              <a:rPr lang="en-US" altLang="he-IL" sz="1600" smtClean="0"/>
              <a:t>measuring potency of various orchard sprays in repelling honeybees</a:t>
            </a:r>
            <a:endParaRPr lang="en-US" altLang="he-IL" sz="1200" smtClean="0"/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61ABFA-D09E-4966-8779-0E720A80247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20764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21224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EDA and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Exploratory Data Analysis (EDA) and Visualization are very important steps in any analysis task. </a:t>
            </a:r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get to know your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distributions (symmetric, normal, skewed)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data quality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outliers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correlations and inter-relationships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subsets of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suggest functional relationships</a:t>
            </a:r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Sometimes EDA or viz might be the goal!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he-IL" sz="200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40F82-D14C-40FD-BB10-D6194FE7F335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he-IL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Barcharts and Spineplots</a:t>
            </a:r>
          </a:p>
        </p:txBody>
      </p:sp>
      <p:sp>
        <p:nvSpPr>
          <p:cNvPr id="3174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AC76B2-F84F-4781-B348-64D67B2ABA7F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327025" y="1516063"/>
            <a:ext cx="27971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2000" i="1"/>
              <a:t>stacked barcharts </a:t>
            </a:r>
            <a:r>
              <a:rPr lang="en-US" altLang="he-IL" sz="2000"/>
              <a:t>can be used to compare continuous values across two or more categorical ones.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2000" i="1"/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2000" i="1"/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2000" i="1"/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2000" i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he-IL" sz="2000" i="1"/>
              <a:t>spineplots </a:t>
            </a:r>
            <a:r>
              <a:rPr lang="en-US" altLang="he-IL" sz="2000"/>
              <a:t>show proportions well, but can be hard to interpret</a:t>
            </a:r>
          </a:p>
        </p:txBody>
      </p:sp>
      <p:pic>
        <p:nvPicPr>
          <p:cNvPr id="3174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2663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519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3733800"/>
            <a:ext cx="1489075" cy="30797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dk1"/>
                </a:solidFill>
                <a:latin typeface="+mn-lt"/>
                <a:ea typeface="+mn-ea"/>
              </a:rPr>
              <a:t>orange=M blue=F</a:t>
            </a:r>
          </a:p>
        </p:txBody>
      </p:sp>
      <p:pic>
        <p:nvPicPr>
          <p:cNvPr id="3175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519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he-IL" smtClean="0"/>
              <a:t>More than two variables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2895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he-IL" sz="2000" smtClean="0"/>
              <a:t>Pairwise scatterplots</a:t>
            </a:r>
            <a:endParaRPr lang="en-US" altLang="he-IL" sz="2000" smtClean="0">
              <a:latin typeface="Andale Mono" charset="0"/>
            </a:endParaRPr>
          </a:p>
          <a:p>
            <a:pPr eaLnBrk="1" hangingPunct="1"/>
            <a:endParaRPr lang="en-US" altLang="he-IL" sz="2000" smtClean="0">
              <a:latin typeface="Andale Mono" charset="0"/>
            </a:endParaRPr>
          </a:p>
          <a:p>
            <a:pPr eaLnBrk="1" hangingPunct="1"/>
            <a:endParaRPr lang="en-US" altLang="he-IL" sz="2000" smtClean="0">
              <a:latin typeface="Andale Mono" charset="0"/>
            </a:endParaRPr>
          </a:p>
          <a:p>
            <a:pPr eaLnBrk="1" hangingPunct="1">
              <a:buFontTx/>
              <a:buNone/>
            </a:pPr>
            <a:endParaRPr lang="en-US" altLang="he-IL" sz="2000" smtClean="0"/>
          </a:p>
          <a:p>
            <a:pPr eaLnBrk="1" hangingPunct="1">
              <a:buFontTx/>
              <a:buNone/>
            </a:pPr>
            <a:r>
              <a:rPr lang="en-US" altLang="he-IL" sz="2000" smtClean="0"/>
              <a:t>Can be somewhat ineffective for categorical data</a:t>
            </a:r>
            <a:endParaRPr lang="en-US" altLang="he-IL" sz="2000" smtClean="0">
              <a:latin typeface="Andale Mono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2D3BE-0A97-4788-AD8D-D8EE95B6B910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4300"/>
            <a:ext cx="5003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DF05A-CBDF-4CF0-BC26-F1E103724AE2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2913"/>
            <a:ext cx="57531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Multivariate: More than two variables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5867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Get creative!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Conditioning on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trellis or lattice plots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Cleveland  models on human perception, all based on conditioning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Infinite possibilities</a:t>
            </a:r>
            <a:endParaRPr lang="en-US" altLang="he-IL" sz="1600" smtClean="0"/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Earthquake data: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600" smtClean="0"/>
              <a:t>locations of 1000 seismic events of MB &gt; 4.0. The events occurred in a cube near Fiji since 1964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600" smtClean="0"/>
              <a:t>Data collected on the severity of the earthquake</a:t>
            </a:r>
          </a:p>
          <a:p>
            <a:pPr lvl="1" eaLnBrk="1" hangingPunct="1">
              <a:lnSpc>
                <a:spcPct val="90000"/>
              </a:lnSpc>
            </a:pPr>
            <a:endParaRPr lang="en-US" altLang="he-IL" sz="1600" smtClean="0"/>
          </a:p>
          <a:p>
            <a:pPr lvl="1" eaLnBrk="1" hangingPunct="1">
              <a:lnSpc>
                <a:spcPct val="90000"/>
              </a:lnSpc>
            </a:pPr>
            <a:endParaRPr lang="en-US" altLang="he-IL" sz="2000" smtClean="0"/>
          </a:p>
          <a:p>
            <a:pPr eaLnBrk="1" hangingPunct="1">
              <a:lnSpc>
                <a:spcPct val="90000"/>
              </a:lnSpc>
            </a:pPr>
            <a:endParaRPr lang="en-US" altLang="he-IL" sz="2400" smtClean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8546B1-EB7F-4CAD-91E3-A77EE3BB0DD9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86000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3AB65-F81F-4F0F-BA54-681B3DEDEBA4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2578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3998E-3ECC-4E41-A9BC-F62BFC05A2E4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61963"/>
            <a:ext cx="74676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D1B3E2-6BEA-40EC-9C42-1AD9D6F3D117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35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371600"/>
            <a:ext cx="1905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dk1"/>
                </a:solidFill>
                <a:latin typeface="+mn-lt"/>
                <a:ea typeface="+mn-ea"/>
              </a:rPr>
              <a:t>How many dimensions are represented here?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324600"/>
            <a:ext cx="2525713" cy="30797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dk1"/>
                </a:solidFill>
                <a:latin typeface="+mn-lt"/>
                <a:ea typeface="+mn-ea"/>
              </a:rPr>
              <a:t>Andrew Gelman blog 7/15/2009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Multivariate Vis:  Parallel Coordinates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4770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C3A3EDC-7B64-40F8-86BC-980452B8B577}" type="slidenum">
              <a:rPr lang="en-US" altLang="he-IL" sz="1400">
                <a:latin typeface="Times" charset="0"/>
              </a:rPr>
              <a:pPr algn="l">
                <a:spcBef>
                  <a:spcPct val="0"/>
                </a:spcBef>
                <a:buFontTx/>
                <a:buNone/>
              </a:pPr>
              <a:t>37</a:t>
            </a:fld>
            <a:endParaRPr lang="en-US" altLang="he-IL" sz="1400">
              <a:latin typeface="Times" charset="0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219200" y="1447800"/>
          <a:ext cx="407670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Photo Editor Photo" r:id="rId4" imgW="4077053" imgH="2316681" progId="">
                  <p:embed/>
                </p:oleObj>
              </mc:Choice>
              <mc:Fallback>
                <p:oleObj name="Photo Editor Photo" r:id="rId4" imgW="4077053" imgH="231668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407670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34000" y="16002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Petal, a non-reproductive part of the flower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H="1">
            <a:off x="3886200" y="1981200"/>
            <a:ext cx="1524000" cy="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4800600" y="35814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Sepal, a non-reproductive part of the flower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886200" y="31242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H="1" flipV="1">
            <a:off x="3352800" y="3276600"/>
            <a:ext cx="1447800" cy="45720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3048000" y="5486400"/>
            <a:ext cx="280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The famous iris data!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Parallel Coordinates 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4770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95B729E-F1AB-449E-993D-72EBCFFC464C}" type="slidenum">
              <a:rPr lang="en-US" altLang="he-IL" sz="1400">
                <a:latin typeface="Times" charset="0"/>
              </a:rPr>
              <a:pPr algn="l">
                <a:spcBef>
                  <a:spcPct val="0"/>
                </a:spcBef>
                <a:buFontTx/>
                <a:buNone/>
              </a:pPr>
              <a:t>38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39940" name="Line 12"/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Length</a:t>
            </a:r>
          </a:p>
        </p:txBody>
      </p:sp>
      <p:sp>
        <p:nvSpPr>
          <p:cNvPr id="39942" name="Oval 16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5.1</a:t>
            </a:r>
          </a:p>
        </p:txBody>
      </p:sp>
      <p:graphicFrame>
        <p:nvGraphicFramePr>
          <p:cNvPr id="39944" name="Object 2"/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3" imgW="6642100" imgH="1371600" progId="Word.Document.8">
                  <p:embed/>
                </p:oleObj>
              </mc:Choice>
              <mc:Fallback>
                <p:oleObj name="Document" r:id="rId3" imgW="6642100" imgH="1371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Parallel Coordinates: 2 D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4770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2115957-8EBA-4756-A45F-4C58D5E2E8A2}" type="slidenum">
              <a:rPr lang="en-US" altLang="he-IL" sz="1400">
                <a:latin typeface="Times" charset="0"/>
              </a:rPr>
              <a:pPr algn="l">
                <a:spcBef>
                  <a:spcPct val="0"/>
                </a:spcBef>
                <a:buFontTx/>
                <a:buNone/>
              </a:pPr>
              <a:t>39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Length</a:t>
            </a:r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5.1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Width</a:t>
            </a: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3.5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40971" name="Object 2"/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Document" r:id="rId3" imgW="6642100" imgH="1371600" progId="Word.Document.8">
                  <p:embed/>
                </p:oleObj>
              </mc:Choice>
              <mc:Fallback>
                <p:oleObj name="Document" r:id="rId3" imgW="6642100" imgH="1371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73" name="Oval 16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Data Visualization – cake bakery</a:t>
            </a:r>
            <a:endParaRPr lang="he-IL" altLang="he-IL" smtClean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E06B8-4827-41F6-989F-F87099EEC0A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03325"/>
            <a:ext cx="71437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Parallel Coordinates: 4 D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4770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1A57DB6-5BC2-4C83-8F8D-8FC47FAF9117}" type="slidenum">
              <a:rPr lang="en-US" altLang="he-IL" sz="1400">
                <a:latin typeface="Times" charset="0"/>
              </a:rPr>
              <a:pPr algn="l">
                <a:spcBef>
                  <a:spcPct val="0"/>
                </a:spcBef>
                <a:buFontTx/>
                <a:buNone/>
              </a:pPr>
              <a:t>40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Length</a:t>
            </a:r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5.1</a:t>
            </a:r>
          </a:p>
        </p:txBody>
      </p:sp>
      <p:sp>
        <p:nvSpPr>
          <p:cNvPr id="411655" name="Line 7"/>
          <p:cNvSpPr>
            <a:spLocks noChangeShapeType="1"/>
          </p:cNvSpPr>
          <p:nvPr/>
        </p:nvSpPr>
        <p:spPr bwMode="auto">
          <a:xfrm>
            <a:off x="50292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6858000" y="1981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Sepal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Width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4419600" y="1295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Petal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length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019800" y="1295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Petal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Width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3.5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41999" name="Object 2"/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Document" r:id="rId3" imgW="6642100" imgH="1371600" progId="Word.Document.8">
                  <p:embed/>
                </p:oleObj>
              </mc:Choice>
              <mc:Fallback>
                <p:oleObj name="Document" r:id="rId3" imgW="6642100" imgH="1371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3" name="Line 15"/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1" name="Oval 16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42002" name="Oval 17"/>
          <p:cNvSpPr>
            <a:spLocks noChangeArrowheads="1"/>
          </p:cNvSpPr>
          <p:nvPr/>
        </p:nvSpPr>
        <p:spPr bwMode="auto">
          <a:xfrm>
            <a:off x="6781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42003" name="Oval 18"/>
          <p:cNvSpPr>
            <a:spLocks noChangeArrowheads="1"/>
          </p:cNvSpPr>
          <p:nvPr/>
        </p:nvSpPr>
        <p:spPr bwMode="auto">
          <a:xfrm>
            <a:off x="4953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2400">
              <a:latin typeface="Times" charset="0"/>
            </a:endParaRPr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3124200" y="31242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5029200" y="4876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4343400" y="47244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1.4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6172200" y="4572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animBg="1"/>
      <p:bldP spid="411656" grpId="0" animBg="1"/>
      <p:bldP spid="411657" grpId="0" autoUpdateAnimBg="0"/>
      <p:bldP spid="411658" grpId="0" autoUpdateAnimBg="0"/>
      <p:bldP spid="4116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Parallel Visualization of Iris data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4770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0D98988-8677-4DBF-9D76-FC27A6EB2185}" type="slidenum">
              <a:rPr lang="en-US" altLang="he-IL" sz="1400">
                <a:latin typeface="Times" charset="0"/>
              </a:rPr>
              <a:pPr algn="l">
                <a:spcBef>
                  <a:spcPct val="0"/>
                </a:spcBef>
                <a:buFontTx/>
                <a:buNone/>
              </a:pPr>
              <a:t>41</a:t>
            </a:fld>
            <a:endParaRPr lang="en-US" altLang="he-IL" sz="1400">
              <a:latin typeface="Times" charset="0"/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152400" y="1219200"/>
          <a:ext cx="83058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Bitmap Image" r:id="rId3" imgW="8961905" imgH="6180952" progId="">
                  <p:embed/>
                </p:oleObj>
              </mc:Choice>
              <mc:Fallback>
                <p:oleObj name="Bitmap Image" r:id="rId3" imgW="8961905" imgH="61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3058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Oval 3"/>
          <p:cNvSpPr>
            <a:spLocks noChangeArrowheads="1"/>
          </p:cNvSpPr>
          <p:nvPr/>
        </p:nvSpPr>
        <p:spPr bwMode="auto">
          <a:xfrm>
            <a:off x="914400" y="4572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43014" name="Oval 4"/>
          <p:cNvSpPr>
            <a:spLocks noChangeArrowheads="1"/>
          </p:cNvSpPr>
          <p:nvPr/>
        </p:nvSpPr>
        <p:spPr bwMode="auto">
          <a:xfrm>
            <a:off x="2971800" y="28956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43015" name="Oval 5"/>
          <p:cNvSpPr>
            <a:spLocks noChangeArrowheads="1"/>
          </p:cNvSpPr>
          <p:nvPr/>
        </p:nvSpPr>
        <p:spPr bwMode="auto">
          <a:xfrm>
            <a:off x="4953000" y="5334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Tahoma" pitchFamily="34" charset="0"/>
              </a:rPr>
              <a:t>5.1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3048000" y="2971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Tahoma" pitchFamily="34" charset="0"/>
              </a:rPr>
              <a:t>3.5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51816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Tahoma" pitchFamily="34" charset="0"/>
              </a:rPr>
              <a:t>1.4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68580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Tahoma" pitchFamily="34" charset="0"/>
              </a:rPr>
              <a:t>0.2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43020" name="Oval 11"/>
          <p:cNvSpPr>
            <a:spLocks noChangeArrowheads="1"/>
          </p:cNvSpPr>
          <p:nvPr/>
        </p:nvSpPr>
        <p:spPr bwMode="auto">
          <a:xfrm>
            <a:off x="6705600" y="54864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Multivariate: Parallel coordinates</a:t>
            </a:r>
          </a:p>
        </p:txBody>
      </p:sp>
      <p:pic>
        <p:nvPicPr>
          <p:cNvPr id="44035" name="Content Placeholder 7" descr="the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4" r="-50414"/>
          <a:stretch>
            <a:fillRect/>
          </a:stretch>
        </p:blipFill>
        <p:spPr>
          <a:xfrm>
            <a:off x="-1676400" y="838200"/>
            <a:ext cx="10287000" cy="5486400"/>
          </a:xfrm>
        </p:spPr>
      </p:pic>
      <p:sp>
        <p:nvSpPr>
          <p:cNvPr id="440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734AD-4D07-426E-8990-7617217AF3D1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5867400" y="6096000"/>
            <a:ext cx="265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1400">
                <a:latin typeface="Times" charset="0"/>
              </a:rPr>
              <a:t>Courtesy Unwin, Theus, Hofmann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6705600" y="27432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Alpha blending can be effective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Parallel coordinates</a:t>
            </a:r>
          </a:p>
        </p:txBody>
      </p:sp>
      <p:sp>
        <p:nvSpPr>
          <p:cNvPr id="45059" name="Content Placeholder 7"/>
          <p:cNvSpPr>
            <a:spLocks noGrp="1"/>
          </p:cNvSpPr>
          <p:nvPr>
            <p:ph idx="1"/>
          </p:nvPr>
        </p:nvSpPr>
        <p:spPr>
          <a:xfrm>
            <a:off x="1066800" y="9906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he-IL" smtClean="0"/>
              <a:t>Useful in an interactive setting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684B9-C7FB-4DF3-A33C-35C8642E9EFB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22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Networks and Graphs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z="2400" smtClean="0"/>
              <a:t>Visualizing networks is helpful, even if is not obvious that a network exists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2D007-52D6-4072-8C8C-373C48289477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307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Network Visualization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altLang="he-IL" sz="2000" smtClean="0"/>
              <a:t>Graphviz (open source software)  is a nice layout tool for big and small graphs</a:t>
            </a: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4E5C2E-B510-4C22-AA5F-67A8A762E71D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5" name="Picture 5" descr="x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15784">
            <a:off x="3486944" y="1261269"/>
            <a:ext cx="340995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allstree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8466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What’s missing?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pie charts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very popular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good for showing simple relations of proportions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Human perception not good at comparing arcs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barplots, histograms usually better (but less pretty)</a:t>
            </a:r>
          </a:p>
          <a:p>
            <a:pPr eaLnBrk="1" hangingPunct="1">
              <a:lnSpc>
                <a:spcPct val="90000"/>
              </a:lnSpc>
            </a:pPr>
            <a:endParaRPr lang="en-US" altLang="he-IL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nice to be able to show three 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hard to do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often done poorly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3d best shown through “spinning” in 2D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600" smtClean="0"/>
              <a:t>uses various types of projecting into 2D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600" smtClean="0"/>
              <a:t>http://www.stat.tamu.edu/~west/bradley/</a:t>
            </a:r>
          </a:p>
          <a:p>
            <a:pPr lvl="2" eaLnBrk="1" hangingPunct="1">
              <a:lnSpc>
                <a:spcPct val="90000"/>
              </a:lnSpc>
            </a:pPr>
            <a:endParaRPr lang="en-US" altLang="he-IL" sz="1600" smtClean="0"/>
          </a:p>
        </p:txBody>
      </p:sp>
      <p:sp>
        <p:nvSpPr>
          <p:cNvPr id="481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9F6BD1-379B-4D8E-97FA-C7ED9A1DDD7B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3D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870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3dbar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47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8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324600" cy="609600"/>
          </a:xfrm>
        </p:spPr>
        <p:txBody>
          <a:bodyPr/>
          <a:lstStyle/>
          <a:p>
            <a:r>
              <a:rPr lang="en-US" altLang="he-IL" sz="3600" smtClean="0"/>
              <a:t>Worst graphic in the world?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1B26C0-CB22-43C3-80A0-C26E1914FF4C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86019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57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914400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0475"/>
            <a:ext cx="3962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 descr="Screen shot 2011-09-09 at 3.17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4375"/>
            <a:ext cx="3819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Dimension Reduction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mtClean="0"/>
              <a:t>One way to visualize high dimensional data is to reduce it to 2 or 3 dimensions</a:t>
            </a:r>
          </a:p>
          <a:p>
            <a:pPr eaLnBrk="1" hangingPunct="1">
              <a:lnSpc>
                <a:spcPct val="90000"/>
              </a:lnSpc>
            </a:pPr>
            <a:endParaRPr lang="en-US" altLang="he-IL" smtClean="0"/>
          </a:p>
          <a:p>
            <a:pPr lvl="1" eaLnBrk="1" hangingPunct="1">
              <a:lnSpc>
                <a:spcPct val="90000"/>
              </a:lnSpc>
            </a:pPr>
            <a:r>
              <a:rPr lang="en-US" altLang="he-IL" smtClean="0"/>
              <a:t>Variable selection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mtClean="0"/>
              <a:t>e.g. stepwise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mtClean="0"/>
              <a:t>Principle Components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mtClean="0"/>
              <a:t>find linear projection onto p-space with maximal variance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mtClean="0"/>
              <a:t>Multi-dimensional scaling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mtClean="0"/>
              <a:t>takes a matrix of (dis)similarities and embeds the points in p-dimensional space to retain those similarities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A55A6-DEBD-4159-A76D-79417786F186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he-IL" sz="1400">
              <a:latin typeface="Times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2819400" y="5410200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400">
                <a:latin typeface="Times" charset="0"/>
              </a:rPr>
              <a:t>More on this in next Topic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Visualization done right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Hans Rosling @ TED</a:t>
            </a:r>
          </a:p>
          <a:p>
            <a:pPr eaLnBrk="1" hangingPunct="1"/>
            <a:endParaRPr lang="en-US" altLang="he-IL" smtClean="0"/>
          </a:p>
          <a:p>
            <a:pPr eaLnBrk="1" hangingPunct="1"/>
            <a:r>
              <a:rPr lang="en-US" altLang="he-IL" smtClean="0"/>
              <a:t>http://www.youtube.com/watch?v=jbkSRLYSojo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41A63-9552-43B9-A766-6572CF60FEB8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he-IL" sz="1400">
              <a:latin typeface="Time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Exploratory Data Analysis (EDA)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Goal:  get a general sense of the data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means, medians, quantiles, histograms, boxplots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he-IL" sz="2000" smtClean="0"/>
              <a:t>You should always look at every variable - you will learn something!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data-driven (model-free)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Think interactive and visual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Humans are the best pattern recognizers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 You can use more than 2 dimensions!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800" smtClean="0"/>
              <a:t>x,y,z, space, color, time….</a:t>
            </a:r>
          </a:p>
          <a:p>
            <a:pPr lvl="2" eaLnBrk="1" hangingPunct="1">
              <a:lnSpc>
                <a:spcPct val="90000"/>
              </a:lnSpc>
            </a:pPr>
            <a:endParaRPr lang="en-US" altLang="he-IL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Especially useful in early stages of data mining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detect outliers     (e.g. assess data quality)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test assumptions (e.g. normal distributions or skewed?)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1800" smtClean="0"/>
              <a:t>identify useful raw data &amp; transforms (e.g. log(x))</a:t>
            </a:r>
          </a:p>
          <a:p>
            <a:pPr eaLnBrk="1" hangingPunct="1">
              <a:lnSpc>
                <a:spcPct val="90000"/>
              </a:lnSpc>
            </a:pPr>
            <a:endParaRPr lang="en-US" altLang="he-IL" sz="2400" i="1" smtClean="0"/>
          </a:p>
          <a:p>
            <a:pPr eaLnBrk="1" hangingPunct="1">
              <a:lnSpc>
                <a:spcPct val="90000"/>
              </a:lnSpc>
            </a:pPr>
            <a:r>
              <a:rPr lang="en-US" altLang="he-IL" sz="2000" smtClean="0"/>
              <a:t>Bottom line: it is always well worth looking at your data!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F0C32-1C28-4BB8-9EE7-DEBCE13F97D2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2540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Summary Statistics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836613"/>
            <a:ext cx="7772400" cy="5761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400" i="1" smtClean="0"/>
              <a:t>not</a:t>
            </a:r>
            <a:r>
              <a:rPr lang="en-US" altLang="he-IL" sz="2400" smtClean="0"/>
              <a:t> visual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sample statistics of data X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mean:   </a:t>
            </a:r>
            <a:r>
              <a:rPr lang="en-US" altLang="he-IL" sz="2000" smtClean="0">
                <a:sym typeface="Symbol" pitchFamily="18" charset="2"/>
              </a:rPr>
              <a:t> = </a:t>
            </a:r>
            <a:r>
              <a:rPr lang="en-US" altLang="he-IL" sz="2000" baseline="-25000" smtClean="0">
                <a:sym typeface="Symbol" pitchFamily="18" charset="2"/>
              </a:rPr>
              <a:t>i</a:t>
            </a:r>
            <a:r>
              <a:rPr lang="en-US" altLang="he-IL" sz="2000" smtClean="0">
                <a:sym typeface="Symbol" pitchFamily="18" charset="2"/>
              </a:rPr>
              <a:t> X</a:t>
            </a:r>
            <a:r>
              <a:rPr lang="en-US" altLang="he-IL" sz="2000" baseline="-25000" smtClean="0">
                <a:sym typeface="Symbol" pitchFamily="18" charset="2"/>
              </a:rPr>
              <a:t>i </a:t>
            </a:r>
            <a:r>
              <a:rPr lang="en-US" altLang="he-IL" sz="2000" smtClean="0">
                <a:sym typeface="Symbol" pitchFamily="18" charset="2"/>
              </a:rPr>
              <a:t>/ n    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mode: most common value in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median: </a:t>
            </a:r>
            <a:r>
              <a:rPr lang="en-US" altLang="he-IL" sz="2000" b="1" smtClean="0">
                <a:sym typeface="Symbol" pitchFamily="18" charset="2"/>
              </a:rPr>
              <a:t>X</a:t>
            </a:r>
            <a:r>
              <a:rPr lang="en-US" altLang="he-IL" sz="2000" smtClean="0">
                <a:sym typeface="Symbol" pitchFamily="18" charset="2"/>
              </a:rPr>
              <a:t>=sort(X), median = </a:t>
            </a:r>
            <a:r>
              <a:rPr lang="en-US" altLang="he-IL" sz="2000" b="1" smtClean="0">
                <a:sym typeface="Symbol" pitchFamily="18" charset="2"/>
              </a:rPr>
              <a:t>X</a:t>
            </a:r>
            <a:r>
              <a:rPr lang="en-US" altLang="he-IL" sz="2000" baseline="-25000" smtClean="0">
                <a:sym typeface="Symbol" pitchFamily="18" charset="2"/>
              </a:rPr>
              <a:t>n/2</a:t>
            </a:r>
            <a:r>
              <a:rPr lang="en-US" altLang="he-IL" sz="2000" smtClean="0">
                <a:sym typeface="Symbol" pitchFamily="18" charset="2"/>
              </a:rPr>
              <a:t> (half below, half above)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quartiles of sorted </a:t>
            </a:r>
            <a:r>
              <a:rPr lang="en-US" altLang="he-IL" sz="2000" b="1" smtClean="0">
                <a:sym typeface="Symbol" pitchFamily="18" charset="2"/>
              </a:rPr>
              <a:t>X</a:t>
            </a:r>
            <a:r>
              <a:rPr lang="en-US" altLang="he-IL" sz="2000" smtClean="0">
                <a:sym typeface="Symbol" pitchFamily="18" charset="2"/>
              </a:rPr>
              <a:t>: Q1 value = </a:t>
            </a:r>
            <a:r>
              <a:rPr lang="en-US" altLang="he-IL" sz="2000" b="1" smtClean="0">
                <a:sym typeface="Symbol" pitchFamily="18" charset="2"/>
              </a:rPr>
              <a:t>X</a:t>
            </a:r>
            <a:r>
              <a:rPr lang="en-US" altLang="he-IL" sz="2000" baseline="-25000" smtClean="0">
                <a:sym typeface="Symbol" pitchFamily="18" charset="2"/>
              </a:rPr>
              <a:t>0.25n</a:t>
            </a:r>
            <a:r>
              <a:rPr lang="en-US" altLang="he-IL" sz="2000" smtClean="0">
                <a:sym typeface="Symbol" pitchFamily="18" charset="2"/>
              </a:rPr>
              <a:t> , Q3 value = </a:t>
            </a:r>
            <a:r>
              <a:rPr lang="en-US" altLang="he-IL" sz="2000" b="1" smtClean="0">
                <a:sym typeface="Symbol" pitchFamily="18" charset="2"/>
              </a:rPr>
              <a:t>X</a:t>
            </a:r>
            <a:r>
              <a:rPr lang="en-US" altLang="he-IL" sz="2000" baseline="-25000" smtClean="0">
                <a:sym typeface="Symbol" pitchFamily="18" charset="2"/>
              </a:rPr>
              <a:t>0.75 n</a:t>
            </a:r>
            <a:r>
              <a:rPr lang="en-US" altLang="he-IL" sz="2000" smtClean="0">
                <a:sym typeface="Symbol" pitchFamily="18" charset="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800" smtClean="0">
                <a:sym typeface="Symbol" pitchFamily="18" charset="2"/>
              </a:rPr>
              <a:t>interquartile range:   value(Q3) - value(Q1)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800" smtClean="0">
                <a:sym typeface="Symbol" pitchFamily="18" charset="2"/>
              </a:rPr>
              <a:t>range:                       max(X) - min(X)  =  </a:t>
            </a:r>
            <a:r>
              <a:rPr lang="en-US" altLang="he-IL" sz="1800" b="1" smtClean="0">
                <a:sym typeface="Symbol" pitchFamily="18" charset="2"/>
              </a:rPr>
              <a:t>X</a:t>
            </a:r>
            <a:r>
              <a:rPr lang="en-US" altLang="he-IL" sz="1800" baseline="-25000" smtClean="0">
                <a:sym typeface="Symbol" pitchFamily="18" charset="2"/>
              </a:rPr>
              <a:t>n</a:t>
            </a:r>
            <a:r>
              <a:rPr lang="en-US" altLang="he-IL" sz="1800" smtClean="0">
                <a:sym typeface="Symbol" pitchFamily="18" charset="2"/>
              </a:rPr>
              <a:t> - </a:t>
            </a:r>
            <a:r>
              <a:rPr lang="en-US" altLang="he-IL" sz="1800" b="1" smtClean="0">
                <a:sym typeface="Symbol" pitchFamily="18" charset="2"/>
              </a:rPr>
              <a:t>X</a:t>
            </a:r>
            <a:r>
              <a:rPr lang="en-US" altLang="he-IL" sz="1800" baseline="-25000" smtClean="0">
                <a:sym typeface="Symbol" pitchFamily="18" charset="2"/>
              </a:rPr>
              <a:t>1</a:t>
            </a:r>
            <a:endParaRPr lang="en-US" altLang="he-IL" sz="18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variance: </a:t>
            </a:r>
            <a:r>
              <a:rPr lang="en-US" altLang="he-IL" sz="2000" baseline="30000" smtClean="0">
                <a:sym typeface="Symbol" pitchFamily="18" charset="2"/>
              </a:rPr>
              <a:t>2  </a:t>
            </a:r>
            <a:r>
              <a:rPr lang="en-US" altLang="he-IL" sz="2000" smtClean="0">
                <a:sym typeface="Symbol" pitchFamily="18" charset="2"/>
              </a:rPr>
              <a:t>= </a:t>
            </a:r>
            <a:r>
              <a:rPr lang="en-US" altLang="he-IL" sz="2000" baseline="-25000" smtClean="0">
                <a:sym typeface="Symbol" pitchFamily="18" charset="2"/>
              </a:rPr>
              <a:t>i</a:t>
            </a:r>
            <a:r>
              <a:rPr lang="en-US" altLang="he-IL" sz="2000" smtClean="0">
                <a:sym typeface="Symbol" pitchFamily="18" charset="2"/>
              </a:rPr>
              <a:t> (X</a:t>
            </a:r>
            <a:r>
              <a:rPr lang="en-US" altLang="he-IL" sz="2000" baseline="-25000" smtClean="0">
                <a:sym typeface="Symbol" pitchFamily="18" charset="2"/>
              </a:rPr>
              <a:t>i </a:t>
            </a:r>
            <a:r>
              <a:rPr lang="en-US" altLang="he-IL" sz="2000" smtClean="0">
                <a:sym typeface="Symbol" pitchFamily="18" charset="2"/>
              </a:rPr>
              <a:t>- </a:t>
            </a:r>
            <a:r>
              <a:rPr lang="en-US" altLang="he-IL" sz="2000" u="sng" smtClean="0">
                <a:sym typeface="Symbol" pitchFamily="18" charset="2"/>
              </a:rPr>
              <a:t></a:t>
            </a:r>
            <a:r>
              <a:rPr lang="en-US" altLang="he-IL" sz="2000" smtClean="0">
                <a:sym typeface="Symbol" pitchFamily="18" charset="2"/>
              </a:rPr>
              <a:t>)</a:t>
            </a:r>
            <a:r>
              <a:rPr lang="en-US" altLang="he-IL" sz="2000" baseline="30000" smtClean="0">
                <a:sym typeface="Symbol" pitchFamily="18" charset="2"/>
              </a:rPr>
              <a:t>2 </a:t>
            </a:r>
            <a:r>
              <a:rPr lang="en-US" altLang="he-IL" sz="2000" smtClean="0">
                <a:sym typeface="Symbol" pitchFamily="18" charset="2"/>
              </a:rPr>
              <a:t>/ n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skewness: </a:t>
            </a:r>
            <a:r>
              <a:rPr lang="en-US" altLang="he-IL" sz="2000" baseline="-25000" smtClean="0">
                <a:sym typeface="Symbol" pitchFamily="18" charset="2"/>
              </a:rPr>
              <a:t>i</a:t>
            </a:r>
            <a:r>
              <a:rPr lang="en-US" altLang="he-IL" sz="2000" smtClean="0">
                <a:sym typeface="Symbol" pitchFamily="18" charset="2"/>
              </a:rPr>
              <a:t> (X</a:t>
            </a:r>
            <a:r>
              <a:rPr lang="en-US" altLang="he-IL" sz="2000" baseline="-25000" smtClean="0">
                <a:sym typeface="Symbol" pitchFamily="18" charset="2"/>
              </a:rPr>
              <a:t>i </a:t>
            </a:r>
            <a:r>
              <a:rPr lang="en-US" altLang="he-IL" sz="2000" smtClean="0">
                <a:sym typeface="Symbol" pitchFamily="18" charset="2"/>
              </a:rPr>
              <a:t>- )</a:t>
            </a:r>
            <a:r>
              <a:rPr lang="en-US" altLang="he-IL" sz="2000" baseline="30000" smtClean="0">
                <a:sym typeface="Symbol" pitchFamily="18" charset="2"/>
              </a:rPr>
              <a:t>3</a:t>
            </a:r>
            <a:r>
              <a:rPr lang="en-US" altLang="he-IL" sz="2000" smtClean="0">
                <a:sym typeface="Symbol" pitchFamily="18" charset="2"/>
              </a:rPr>
              <a:t>  /  [ (</a:t>
            </a:r>
            <a:r>
              <a:rPr lang="en-US" altLang="he-IL" sz="2000" baseline="-25000" smtClean="0">
                <a:sym typeface="Symbol" pitchFamily="18" charset="2"/>
              </a:rPr>
              <a:t>i</a:t>
            </a:r>
            <a:r>
              <a:rPr lang="en-US" altLang="he-IL" sz="2000" smtClean="0">
                <a:sym typeface="Symbol" pitchFamily="18" charset="2"/>
              </a:rPr>
              <a:t> (X</a:t>
            </a:r>
            <a:r>
              <a:rPr lang="en-US" altLang="he-IL" sz="2000" baseline="-25000" smtClean="0">
                <a:sym typeface="Symbol" pitchFamily="18" charset="2"/>
              </a:rPr>
              <a:t>i </a:t>
            </a:r>
            <a:r>
              <a:rPr lang="en-US" altLang="he-IL" sz="2000" smtClean="0">
                <a:sym typeface="Symbol" pitchFamily="18" charset="2"/>
              </a:rPr>
              <a:t>- )</a:t>
            </a:r>
            <a:r>
              <a:rPr lang="en-US" altLang="he-IL" sz="2000" baseline="30000" smtClean="0">
                <a:sym typeface="Symbol" pitchFamily="18" charset="2"/>
              </a:rPr>
              <a:t>2</a:t>
            </a:r>
            <a:r>
              <a:rPr lang="en-US" altLang="he-IL" sz="2000" smtClean="0">
                <a:sym typeface="Symbol" pitchFamily="18" charset="2"/>
              </a:rPr>
              <a:t>)</a:t>
            </a:r>
            <a:r>
              <a:rPr lang="en-US" altLang="he-IL" sz="2000" baseline="30000" smtClean="0">
                <a:sym typeface="Symbol" pitchFamily="18" charset="2"/>
              </a:rPr>
              <a:t>3/2 </a:t>
            </a:r>
            <a:r>
              <a:rPr lang="en-US" altLang="he-IL" sz="2000" smtClean="0">
                <a:sym typeface="Symbol" pitchFamily="18" charset="2"/>
              </a:rPr>
              <a:t>]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e-IL" sz="1800" smtClean="0">
                <a:sym typeface="Symbol" pitchFamily="18" charset="2"/>
              </a:rPr>
              <a:t>zero if symmetric; right-skewed more common (what kind of data is right skewed?)</a:t>
            </a:r>
          </a:p>
          <a:p>
            <a:pPr lvl="2" eaLnBrk="1" hangingPunct="1">
              <a:lnSpc>
                <a:spcPct val="90000"/>
              </a:lnSpc>
            </a:pPr>
            <a:endParaRPr lang="en-US" altLang="he-IL" sz="180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he-IL" sz="18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he-IL" sz="20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number of distinct values for a variable (see unique() in 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>
                <a:sym typeface="Symbol" pitchFamily="18" charset="2"/>
              </a:rPr>
              <a:t>Don’t need to report all of thses:  Bottom line…do these numbers make sense???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he-IL" sz="1800" smtClean="0">
              <a:sym typeface="Symbol" pitchFamily="18" charset="2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C01B1E-6CC3-4AF1-93F2-03856C827AB1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48188"/>
            <a:ext cx="33702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Single Variable Visualization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e-IL" sz="2400" smtClean="0"/>
              <a:t>Histogram: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Shows center, variability, skewness, modality,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outliers, or strange patterns.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Bin width and position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e-IL" sz="2000" smtClean="0"/>
              <a:t>Beware of real zeros</a:t>
            </a:r>
          </a:p>
        </p:txBody>
      </p:sp>
      <p:sp>
        <p:nvSpPr>
          <p:cNvPr id="81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0AB137-ABED-4C00-951A-F2BC2B68BB64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3528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403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352800"/>
            <a:ext cx="32194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Issues with Histograms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he-IL" sz="2400" smtClean="0"/>
              <a:t>For small data sets, histograms can be misleading.  </a:t>
            </a:r>
          </a:p>
          <a:p>
            <a:pPr lvl="1" eaLnBrk="1" hangingPunct="1"/>
            <a:r>
              <a:rPr lang="en-US" altLang="he-IL" sz="2000" smtClean="0"/>
              <a:t>Small changes in the data, bins, or anchor can deceive</a:t>
            </a:r>
          </a:p>
          <a:p>
            <a:pPr eaLnBrk="1" hangingPunct="1"/>
            <a:endParaRPr lang="en-US" altLang="he-IL" sz="2400" smtClean="0"/>
          </a:p>
          <a:p>
            <a:pPr eaLnBrk="1" hangingPunct="1"/>
            <a:r>
              <a:rPr lang="en-US" altLang="he-IL" sz="2400" smtClean="0"/>
              <a:t>For large data sets, histograms can be quite effective at illustrating general properties of the distribution.</a:t>
            </a:r>
          </a:p>
          <a:p>
            <a:pPr eaLnBrk="1" hangingPunct="1"/>
            <a:endParaRPr lang="en-US" altLang="he-IL" sz="2400" smtClean="0"/>
          </a:p>
          <a:p>
            <a:pPr eaLnBrk="1" hangingPunct="1"/>
            <a:r>
              <a:rPr lang="en-US" altLang="he-IL" sz="2400" smtClean="0"/>
              <a:t>Histograms effectively only work with 1 variable at a time</a:t>
            </a:r>
          </a:p>
          <a:p>
            <a:pPr lvl="1" eaLnBrk="1" hangingPunct="1"/>
            <a:r>
              <a:rPr lang="en-US" altLang="he-IL" sz="2000" smtClean="0"/>
              <a:t>But ‘small multiples’ can be effective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4CE35-9759-49EE-817B-17984C7860BF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he-IL" sz="1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2E532-DDB3-4AB3-9223-5F5D0F665FF4}" type="slidenum">
              <a:rPr lang="en-US" altLang="he-IL" sz="1400">
                <a:latin typeface="Times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400">
              <a:latin typeface="Times" charset="0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667000"/>
            <a:ext cx="2362200" cy="1200150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dk1"/>
                </a:solidFill>
                <a:latin typeface="+mn-lt"/>
                <a:ea typeface="+mn-ea"/>
              </a:rPr>
              <a:t>But be careful with axes and scales!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ZClass">
  <a:themeElements>
    <a:clrScheme name="NZCl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Clas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NZ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Cla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Cl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Cla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Cla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Cla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Cla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1469</Words>
  <Application>Microsoft Office PowerPoint</Application>
  <PresentationFormat>如螢幕大小 (4:3)</PresentationFormat>
  <Paragraphs>346</Paragraphs>
  <Slides>49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49</vt:i4>
      </vt:variant>
    </vt:vector>
  </HeadingPairs>
  <TitlesOfParts>
    <vt:vector size="65" baseType="lpstr">
      <vt:lpstr>Times</vt:lpstr>
      <vt:lpstr>MS PGothic</vt:lpstr>
      <vt:lpstr>Arial</vt:lpstr>
      <vt:lpstr>Garamond</vt:lpstr>
      <vt:lpstr>Symbol</vt:lpstr>
      <vt:lpstr>Times New Roman</vt:lpstr>
      <vt:lpstr>Lucida Bright</vt:lpstr>
      <vt:lpstr>Tahoma</vt:lpstr>
      <vt:lpstr>Andale Mono</vt:lpstr>
      <vt:lpstr>Arial Unicode MS</vt:lpstr>
      <vt:lpstr>NZClass</vt:lpstr>
      <vt:lpstr>Microsoft Equation</vt:lpstr>
      <vt:lpstr>Microsoft Equation 3.0</vt:lpstr>
      <vt:lpstr>Photo Editor Photo</vt:lpstr>
      <vt:lpstr>Microsoft Word 97 - 2004 Document</vt:lpstr>
      <vt:lpstr>Bitmap Image</vt:lpstr>
      <vt:lpstr>Exploratory Data Analysis and Data Visualization</vt:lpstr>
      <vt:lpstr>Outline</vt:lpstr>
      <vt:lpstr>EDA and Visualization</vt:lpstr>
      <vt:lpstr>Data Visualization – cake bakery</vt:lpstr>
      <vt:lpstr>Exploratory Data Analysis (EDA)</vt:lpstr>
      <vt:lpstr>Summary Statistics</vt:lpstr>
      <vt:lpstr>Single Variable Visualization</vt:lpstr>
      <vt:lpstr>Issues with Histograms</vt:lpstr>
      <vt:lpstr>PowerPoint 簡報</vt:lpstr>
      <vt:lpstr>Smoothed Histograms - Density Estimates</vt:lpstr>
      <vt:lpstr>PowerPoint 簡報</vt:lpstr>
      <vt:lpstr>Boxplots</vt:lpstr>
      <vt:lpstr>Time Series</vt:lpstr>
      <vt:lpstr>Time-Series Example 3 </vt:lpstr>
      <vt:lpstr>Spatial Data</vt:lpstr>
      <vt:lpstr>Spatial data: choropleth Maps</vt:lpstr>
      <vt:lpstr>Two Continuous Variables</vt:lpstr>
      <vt:lpstr>2D Scatterplots</vt:lpstr>
      <vt:lpstr>Scatter Plot: No apparent relationship</vt:lpstr>
      <vt:lpstr>Scatter Plot: Linear relationship</vt:lpstr>
      <vt:lpstr>Scatter Plot: Quadratic relationship</vt:lpstr>
      <vt:lpstr>Scatter plot: Homoscedastic </vt:lpstr>
      <vt:lpstr>Scatter plot: Heteroscedastic </vt:lpstr>
      <vt:lpstr>Two variables - continuous</vt:lpstr>
      <vt:lpstr>Two variables - continuous</vt:lpstr>
      <vt:lpstr>Transparent plotting</vt:lpstr>
      <vt:lpstr>Jittering</vt:lpstr>
      <vt:lpstr>Displaying Two Variables</vt:lpstr>
      <vt:lpstr>Two Variables - one categorical</vt:lpstr>
      <vt:lpstr>Barcharts and Spineplots</vt:lpstr>
      <vt:lpstr>More than two variables</vt:lpstr>
      <vt:lpstr>PowerPoint 簡報</vt:lpstr>
      <vt:lpstr>Multivariate: More than two variables</vt:lpstr>
      <vt:lpstr>PowerPoint 簡報</vt:lpstr>
      <vt:lpstr>PowerPoint 簡報</vt:lpstr>
      <vt:lpstr>PowerPoint 簡報</vt:lpstr>
      <vt:lpstr>Multivariate Vis:  Parallel Coordinates </vt:lpstr>
      <vt:lpstr>Parallel Coordinates </vt:lpstr>
      <vt:lpstr>Parallel Coordinates: 2 D</vt:lpstr>
      <vt:lpstr>Parallel Coordinates: 4 D</vt:lpstr>
      <vt:lpstr>Parallel Visualization of Iris data</vt:lpstr>
      <vt:lpstr>Multivariate: Parallel coordinates</vt:lpstr>
      <vt:lpstr>Parallel coordinates</vt:lpstr>
      <vt:lpstr>Networks and Graphs</vt:lpstr>
      <vt:lpstr>Network Visualization</vt:lpstr>
      <vt:lpstr>What’s missing?</vt:lpstr>
      <vt:lpstr>Worst graphic in the world?</vt:lpstr>
      <vt:lpstr>Dimension Reduction</vt:lpstr>
      <vt:lpstr>Visualization done right</vt:lpstr>
    </vt:vector>
  </TitlesOfParts>
  <Company>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Exploratory Data Analysis and Data Visualization</dc:title>
  <dc:creator>ctv</dc:creator>
  <cp:lastModifiedBy>user</cp:lastModifiedBy>
  <cp:revision>54</cp:revision>
  <cp:lastPrinted>2009-08-01T19:45:56Z</cp:lastPrinted>
  <dcterms:created xsi:type="dcterms:W3CDTF">2011-09-09T17:25:28Z</dcterms:created>
  <dcterms:modified xsi:type="dcterms:W3CDTF">2018-10-08T16:57:03Z</dcterms:modified>
</cp:coreProperties>
</file>