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80" r:id="rId4"/>
    <p:sldId id="270" r:id="rId5"/>
    <p:sldId id="281" r:id="rId6"/>
    <p:sldId id="282" r:id="rId7"/>
    <p:sldId id="285" r:id="rId8"/>
    <p:sldId id="286" r:id="rId9"/>
    <p:sldId id="283" r:id="rId10"/>
    <p:sldId id="297" r:id="rId11"/>
    <p:sldId id="298" r:id="rId12"/>
    <p:sldId id="299" r:id="rId13"/>
    <p:sldId id="284" r:id="rId14"/>
    <p:sldId id="301" r:id="rId15"/>
    <p:sldId id="302" r:id="rId16"/>
    <p:sldId id="303" r:id="rId17"/>
    <p:sldId id="304" r:id="rId18"/>
    <p:sldId id="305" r:id="rId19"/>
    <p:sldId id="306" r:id="rId20"/>
    <p:sldId id="307" r:id="rId21"/>
    <p:sldId id="273" r:id="rId22"/>
    <p:sldId id="292" r:id="rId23"/>
    <p:sldId id="293" r:id="rId24"/>
    <p:sldId id="274" r:id="rId25"/>
    <p:sldId id="275" r:id="rId26"/>
    <p:sldId id="276" r:id="rId27"/>
    <p:sldId id="287" r:id="rId28"/>
    <p:sldId id="288" r:id="rId29"/>
    <p:sldId id="289" r:id="rId30"/>
    <p:sldId id="290" r:id="rId31"/>
    <p:sldId id="291" r:id="rId32"/>
    <p:sldId id="308" r:id="rId33"/>
    <p:sldId id="309" r:id="rId34"/>
    <p:sldId id="277" r:id="rId35"/>
    <p:sldId id="278" r:id="rId36"/>
    <p:sldId id="294" r:id="rId37"/>
    <p:sldId id="295" r:id="rId38"/>
    <p:sldId id="296" r:id="rId39"/>
    <p:sldId id="279" r:id="rId40"/>
    <p:sldId id="317" r:id="rId41"/>
    <p:sldId id="318" r:id="rId42"/>
    <p:sldId id="311" r:id="rId43"/>
    <p:sldId id="312" r:id="rId44"/>
    <p:sldId id="313" r:id="rId45"/>
    <p:sldId id="314" r:id="rId46"/>
    <p:sldId id="315" r:id="rId47"/>
    <p:sldId id="316" r:id="rId48"/>
    <p:sldId id="257" r:id="rId49"/>
    <p:sldId id="261" r:id="rId50"/>
    <p:sldId id="262" r:id="rId51"/>
    <p:sldId id="260" r:id="rId52"/>
    <p:sldId id="263" r:id="rId53"/>
    <p:sldId id="265" r:id="rId54"/>
    <p:sldId id="266" r:id="rId55"/>
    <p:sldId id="268" r:id="rId56"/>
    <p:sldId id="269" r:id="rId57"/>
    <p:sldId id="310" r:id="rId58"/>
    <p:sldId id="319" r:id="rId59"/>
    <p:sldId id="320" r:id="rId60"/>
    <p:sldId id="321" r:id="rId61"/>
  </p:sldIdLst>
  <p:sldSz cx="9144000" cy="6858000" type="screen4x3"/>
  <p:notesSz cx="6858000" cy="9144000"/>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varScale="1">
        <p:scale>
          <a:sx n="80" d="100"/>
          <a:sy n="80" d="100"/>
        </p:scale>
        <p:origin x="-145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79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32B51E99-6B18-47CE-A164-B9D417D8C0CD}" type="slidenum">
              <a:rPr lang="en-US" altLang="zh-TW"/>
              <a:pPr/>
              <a:t>‹#›</a:t>
            </a:fld>
            <a:endParaRPr lang="en-US" altLang="zh-TW"/>
          </a:p>
        </p:txBody>
      </p:sp>
    </p:spTree>
    <p:extLst>
      <p:ext uri="{BB962C8B-B14F-4D97-AF65-F5344CB8AC3E}">
        <p14:creationId xmlns:p14="http://schemas.microsoft.com/office/powerpoint/2010/main" val="48840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D1506761-EEF0-4812-B09F-6986A8976907}" type="slidenum">
              <a:rPr lang="en-US" altLang="zh-TW"/>
              <a:pPr/>
              <a:t>‹#›</a:t>
            </a:fld>
            <a:endParaRPr lang="en-US" altLang="zh-TW"/>
          </a:p>
        </p:txBody>
      </p:sp>
    </p:spTree>
    <p:extLst>
      <p:ext uri="{BB962C8B-B14F-4D97-AF65-F5344CB8AC3E}">
        <p14:creationId xmlns:p14="http://schemas.microsoft.com/office/powerpoint/2010/main" val="336345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609600"/>
            <a:ext cx="1943100" cy="54864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85800" y="609600"/>
            <a:ext cx="5676900" cy="54864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CC641858-A226-4CDD-9B18-DE4868EFCBAC}" type="slidenum">
              <a:rPr lang="en-US" altLang="zh-TW"/>
              <a:pPr/>
              <a:t>‹#›</a:t>
            </a:fld>
            <a:endParaRPr lang="en-US" altLang="zh-TW"/>
          </a:p>
        </p:txBody>
      </p:sp>
    </p:spTree>
    <p:extLst>
      <p:ext uri="{BB962C8B-B14F-4D97-AF65-F5344CB8AC3E}">
        <p14:creationId xmlns:p14="http://schemas.microsoft.com/office/powerpoint/2010/main" val="3425717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標題及圖表或組織圖">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SmartArt 版面配置區 2"/>
          <p:cNvSpPr>
            <a:spLocks noGrp="1"/>
          </p:cNvSpPr>
          <p:nvPr>
            <p:ph type="dgm" idx="1"/>
          </p:nvPr>
        </p:nvSpPr>
        <p:spPr>
          <a:xfrm>
            <a:off x="685800" y="1981200"/>
            <a:ext cx="7772400" cy="4114800"/>
          </a:xfrm>
        </p:spPr>
        <p:txBody>
          <a:bodyPr/>
          <a:lstStyle/>
          <a:p>
            <a:endParaRPr lang="zh-TW" altLang="en-US"/>
          </a:p>
        </p:txBody>
      </p:sp>
      <p:sp>
        <p:nvSpPr>
          <p:cNvPr id="4" name="日期版面配置區 3"/>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5" name="頁尾版面配置區 4"/>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6" name="投影片編號版面配置區 5"/>
          <p:cNvSpPr>
            <a:spLocks noGrp="1"/>
          </p:cNvSpPr>
          <p:nvPr>
            <p:ph type="sldNum" sz="quarter" idx="12"/>
          </p:nvPr>
        </p:nvSpPr>
        <p:spPr>
          <a:xfrm>
            <a:off x="6553200" y="6248400"/>
            <a:ext cx="1905000" cy="457200"/>
          </a:xfrm>
        </p:spPr>
        <p:txBody>
          <a:bodyPr/>
          <a:lstStyle>
            <a:lvl1pPr>
              <a:defRPr/>
            </a:lvl1pPr>
          </a:lstStyle>
          <a:p>
            <a:fld id="{4ECCAB19-5887-49C0-AB01-19D1041B46C8}" type="slidenum">
              <a:rPr lang="en-US" altLang="zh-TW"/>
              <a:pPr/>
              <a:t>‹#›</a:t>
            </a:fld>
            <a:endParaRPr lang="en-US" altLang="zh-TW"/>
          </a:p>
        </p:txBody>
      </p:sp>
    </p:spTree>
    <p:extLst>
      <p:ext uri="{BB962C8B-B14F-4D97-AF65-F5344CB8AC3E}">
        <p14:creationId xmlns:p14="http://schemas.microsoft.com/office/powerpoint/2010/main" val="2009649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858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6" name="頁尾版面配置區 5"/>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6553200" y="6248400"/>
            <a:ext cx="1905000" cy="457200"/>
          </a:xfrm>
        </p:spPr>
        <p:txBody>
          <a:bodyPr/>
          <a:lstStyle>
            <a:lvl1pPr>
              <a:defRPr/>
            </a:lvl1pPr>
          </a:lstStyle>
          <a:p>
            <a:fld id="{651DE622-A60C-4BB8-8E50-6B5B59A35B6B}" type="slidenum">
              <a:rPr lang="en-US" altLang="zh-TW"/>
              <a:pPr/>
              <a:t>‹#›</a:t>
            </a:fld>
            <a:endParaRPr lang="en-US" altLang="zh-TW"/>
          </a:p>
        </p:txBody>
      </p:sp>
    </p:spTree>
    <p:extLst>
      <p:ext uri="{BB962C8B-B14F-4D97-AF65-F5344CB8AC3E}">
        <p14:creationId xmlns:p14="http://schemas.microsoft.com/office/powerpoint/2010/main" val="2466609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685800" y="609600"/>
            <a:ext cx="7772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85800" y="1981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9812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4114800"/>
            <a:ext cx="3810000" cy="1981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日期版面配置區 5"/>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7" name="頁尾版面配置區 6"/>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8" name="投影片編號版面配置區 7"/>
          <p:cNvSpPr>
            <a:spLocks noGrp="1"/>
          </p:cNvSpPr>
          <p:nvPr>
            <p:ph type="sldNum" sz="quarter" idx="12"/>
          </p:nvPr>
        </p:nvSpPr>
        <p:spPr>
          <a:xfrm>
            <a:off x="6553200" y="6248400"/>
            <a:ext cx="1905000" cy="457200"/>
          </a:xfrm>
        </p:spPr>
        <p:txBody>
          <a:bodyPr/>
          <a:lstStyle>
            <a:lvl1pPr>
              <a:defRPr/>
            </a:lvl1pPr>
          </a:lstStyle>
          <a:p>
            <a:fld id="{6A4A9EB6-CDAD-4730-9303-BAF4A086CCEE}" type="slidenum">
              <a:rPr lang="en-US" altLang="zh-TW"/>
              <a:pPr/>
              <a:t>‹#›</a:t>
            </a:fld>
            <a:endParaRPr lang="en-US" altLang="zh-TW"/>
          </a:p>
        </p:txBody>
      </p:sp>
    </p:spTree>
    <p:extLst>
      <p:ext uri="{BB962C8B-B14F-4D97-AF65-F5344CB8AC3E}">
        <p14:creationId xmlns:p14="http://schemas.microsoft.com/office/powerpoint/2010/main" val="3933670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D92FD10-FBF7-46AE-BE3E-37E41FCCE9AC}" type="slidenum">
              <a:rPr lang="en-US" altLang="zh-TW"/>
              <a:pPr/>
              <a:t>‹#›</a:t>
            </a:fld>
            <a:endParaRPr lang="en-US" altLang="zh-TW"/>
          </a:p>
        </p:txBody>
      </p:sp>
    </p:spTree>
    <p:extLst>
      <p:ext uri="{BB962C8B-B14F-4D97-AF65-F5344CB8AC3E}">
        <p14:creationId xmlns:p14="http://schemas.microsoft.com/office/powerpoint/2010/main" val="387667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26F71229-EA97-491A-84B1-7F87E9C25A9F}" type="slidenum">
              <a:rPr lang="en-US" altLang="zh-TW"/>
              <a:pPr/>
              <a:t>‹#›</a:t>
            </a:fld>
            <a:endParaRPr lang="en-US" altLang="zh-TW"/>
          </a:p>
        </p:txBody>
      </p:sp>
    </p:spTree>
    <p:extLst>
      <p:ext uri="{BB962C8B-B14F-4D97-AF65-F5344CB8AC3E}">
        <p14:creationId xmlns:p14="http://schemas.microsoft.com/office/powerpoint/2010/main" val="368840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13B294C3-EEEC-41A0-831E-A418DA084705}" type="slidenum">
              <a:rPr lang="en-US" altLang="zh-TW"/>
              <a:pPr/>
              <a:t>‹#›</a:t>
            </a:fld>
            <a:endParaRPr lang="en-US" altLang="zh-TW"/>
          </a:p>
        </p:txBody>
      </p:sp>
    </p:spTree>
    <p:extLst>
      <p:ext uri="{BB962C8B-B14F-4D97-AF65-F5344CB8AC3E}">
        <p14:creationId xmlns:p14="http://schemas.microsoft.com/office/powerpoint/2010/main" val="81013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38BBD8D0-8176-44DA-A7B2-1077DF945033}" type="slidenum">
              <a:rPr lang="en-US" altLang="zh-TW"/>
              <a:pPr/>
              <a:t>‹#›</a:t>
            </a:fld>
            <a:endParaRPr lang="en-US" altLang="zh-TW"/>
          </a:p>
        </p:txBody>
      </p:sp>
    </p:spTree>
    <p:extLst>
      <p:ext uri="{BB962C8B-B14F-4D97-AF65-F5344CB8AC3E}">
        <p14:creationId xmlns:p14="http://schemas.microsoft.com/office/powerpoint/2010/main" val="100958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8A2B7B96-DC78-43A9-9C88-6CC306C78D3A}" type="slidenum">
              <a:rPr lang="en-US" altLang="zh-TW"/>
              <a:pPr/>
              <a:t>‹#›</a:t>
            </a:fld>
            <a:endParaRPr lang="en-US" altLang="zh-TW"/>
          </a:p>
        </p:txBody>
      </p:sp>
    </p:spTree>
    <p:extLst>
      <p:ext uri="{BB962C8B-B14F-4D97-AF65-F5344CB8AC3E}">
        <p14:creationId xmlns:p14="http://schemas.microsoft.com/office/powerpoint/2010/main" val="409465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B5FE86D0-AA2F-47AD-8DF2-1807092CAAC0}" type="slidenum">
              <a:rPr lang="en-US" altLang="zh-TW"/>
              <a:pPr/>
              <a:t>‹#›</a:t>
            </a:fld>
            <a:endParaRPr lang="en-US" altLang="zh-TW"/>
          </a:p>
        </p:txBody>
      </p:sp>
    </p:spTree>
    <p:extLst>
      <p:ext uri="{BB962C8B-B14F-4D97-AF65-F5344CB8AC3E}">
        <p14:creationId xmlns:p14="http://schemas.microsoft.com/office/powerpoint/2010/main" val="2693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95A383E9-DDC7-4EF1-B762-45BD5AF42C70}" type="slidenum">
              <a:rPr lang="en-US" altLang="zh-TW"/>
              <a:pPr/>
              <a:t>‹#›</a:t>
            </a:fld>
            <a:endParaRPr lang="en-US" altLang="zh-TW"/>
          </a:p>
        </p:txBody>
      </p:sp>
    </p:spTree>
    <p:extLst>
      <p:ext uri="{BB962C8B-B14F-4D97-AF65-F5344CB8AC3E}">
        <p14:creationId xmlns:p14="http://schemas.microsoft.com/office/powerpoint/2010/main" val="351378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3811540B-60C1-4C1F-AE5A-7826471CA632}" type="slidenum">
              <a:rPr lang="en-US" altLang="zh-TW"/>
              <a:pPr/>
              <a:t>‹#›</a:t>
            </a:fld>
            <a:endParaRPr lang="en-US" altLang="zh-TW"/>
          </a:p>
        </p:txBody>
      </p:sp>
    </p:spTree>
    <p:extLst>
      <p:ext uri="{BB962C8B-B14F-4D97-AF65-F5344CB8AC3E}">
        <p14:creationId xmlns:p14="http://schemas.microsoft.com/office/powerpoint/2010/main" val="323334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6C83AC0-C69C-4B17-AD3F-AADFBEBCC625}"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ran.r-projec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cran.r-project.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cm.bell-labs.com/cm/ms/departments/sia/S/history.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3276600"/>
          </a:xfrm>
        </p:spPr>
        <p:txBody>
          <a:bodyPr/>
          <a:lstStyle/>
          <a:p>
            <a:r>
              <a:rPr lang="zh-TW" altLang="en-US" dirty="0">
                <a:solidFill>
                  <a:srgbClr val="0000CC"/>
                </a:solidFill>
                <a:ea typeface="標楷體" pitchFamily="65" charset="-120"/>
              </a:rPr>
              <a:t>「統計計算與模擬」</a:t>
            </a:r>
            <a:br>
              <a:rPr lang="zh-TW" altLang="en-US" dirty="0">
                <a:solidFill>
                  <a:srgbClr val="0000CC"/>
                </a:solidFill>
                <a:ea typeface="標楷體" pitchFamily="65" charset="-120"/>
              </a:rPr>
            </a:br>
            <a:r>
              <a:rPr lang="zh-TW" altLang="en-US" dirty="0" smtClean="0">
                <a:solidFill>
                  <a:srgbClr val="0000CC"/>
                </a:solidFill>
                <a:ea typeface="標楷體" pitchFamily="65" charset="-120"/>
              </a:rPr>
              <a:t>第一單元 補充</a:t>
            </a:r>
            <a:r>
              <a:rPr lang="zh-TW" altLang="en-US" dirty="0">
                <a:solidFill>
                  <a:srgbClr val="0000CC"/>
                </a:solidFill>
                <a:ea typeface="標楷體" pitchFamily="65" charset="-120"/>
              </a:rPr>
              <a:t>教材</a:t>
            </a:r>
            <a:br>
              <a:rPr lang="zh-TW" altLang="en-US" dirty="0">
                <a:solidFill>
                  <a:srgbClr val="0000CC"/>
                </a:solidFill>
                <a:ea typeface="標楷體" pitchFamily="65" charset="-120"/>
              </a:rPr>
            </a:br>
            <a:r>
              <a:rPr lang="zh-TW" altLang="en-US" sz="2000" dirty="0"/>
              <a:t/>
            </a:r>
            <a:br>
              <a:rPr lang="zh-TW" altLang="en-US" sz="2000" dirty="0"/>
            </a:br>
            <a:r>
              <a:rPr lang="en-US" altLang="zh-TW" dirty="0" smtClean="0"/>
              <a:t>R-programming</a:t>
            </a:r>
            <a:br>
              <a:rPr lang="en-US" altLang="zh-TW" dirty="0" smtClean="0"/>
            </a:br>
            <a:r>
              <a:rPr lang="en-US" altLang="zh-TW" dirty="0" smtClean="0">
                <a:latin typeface="Times New Roman" pitchFamily="18" charset="0"/>
                <a:ea typeface="標楷體" pitchFamily="65" charset="-120"/>
              </a:rPr>
              <a:t>2017</a:t>
            </a:r>
            <a:r>
              <a:rPr lang="zh-TW" altLang="en-US" dirty="0" smtClean="0">
                <a:latin typeface="Times New Roman" pitchFamily="18" charset="0"/>
                <a:ea typeface="標楷體" pitchFamily="65" charset="-120"/>
              </a:rPr>
              <a:t>年</a:t>
            </a:r>
            <a:r>
              <a:rPr lang="en-US" altLang="zh-TW" dirty="0">
                <a:latin typeface="Times New Roman" pitchFamily="18" charset="0"/>
                <a:ea typeface="標楷體" pitchFamily="65" charset="-120"/>
              </a:rPr>
              <a:t>2</a:t>
            </a:r>
            <a:r>
              <a:rPr lang="zh-TW" altLang="en-US" dirty="0" smtClean="0">
                <a:latin typeface="Times New Roman" pitchFamily="18" charset="0"/>
                <a:ea typeface="標楷體" pitchFamily="65" charset="-120"/>
              </a:rPr>
              <a:t>月</a:t>
            </a:r>
            <a:r>
              <a:rPr lang="en-US" altLang="zh-TW" smtClean="0">
                <a:latin typeface="Times New Roman" pitchFamily="18" charset="0"/>
                <a:ea typeface="標楷體" pitchFamily="65" charset="-120"/>
              </a:rPr>
              <a:t>21</a:t>
            </a:r>
            <a:r>
              <a:rPr lang="zh-TW" altLang="en-US" smtClean="0">
                <a:latin typeface="Times New Roman" pitchFamily="18" charset="0"/>
                <a:ea typeface="標楷體" pitchFamily="65" charset="-120"/>
              </a:rPr>
              <a:t>日</a:t>
            </a:r>
            <a:endParaRPr lang="en-US" altLang="zh-TW" dirty="0"/>
          </a:p>
        </p:txBody>
      </p:sp>
      <p:sp>
        <p:nvSpPr>
          <p:cNvPr id="2051" name="Rectangle 3"/>
          <p:cNvSpPr>
            <a:spLocks noGrp="1" noChangeArrowheads="1"/>
          </p:cNvSpPr>
          <p:nvPr>
            <p:ph type="subTitle" idx="1"/>
          </p:nvPr>
        </p:nvSpPr>
        <p:spPr/>
        <p:txBody>
          <a:bodyPr/>
          <a:lstStyle/>
          <a:p>
            <a:r>
              <a:rPr lang="en-US" altLang="zh-TW" dirty="0">
                <a:solidFill>
                  <a:srgbClr val="B30000"/>
                </a:solidFill>
              </a:rPr>
              <a:t>http://www.r-project.org/</a:t>
            </a:r>
          </a:p>
          <a:p>
            <a:r>
              <a:rPr lang="en-US" altLang="zh-TW" dirty="0">
                <a:solidFill>
                  <a:srgbClr val="B30000"/>
                </a:solidFill>
                <a:hlinkClick r:id="rId2"/>
              </a:rPr>
              <a:t>http://cran.r-project.org/</a:t>
            </a:r>
            <a:endParaRPr lang="en-US" altLang="zh-TW" dirty="0">
              <a:solidFill>
                <a:srgbClr val="B30000"/>
              </a:solidFill>
            </a:endParaRPr>
          </a:p>
          <a:p>
            <a:r>
              <a:rPr lang="en-US" altLang="zh-TW" sz="2800" dirty="0">
                <a:ea typeface="標楷體" pitchFamily="65" charset="-120"/>
              </a:rPr>
              <a:t>Hung Chen(</a:t>
            </a:r>
            <a:r>
              <a:rPr lang="zh-TW" altLang="en-US" sz="2800" dirty="0">
                <a:ea typeface="標楷體" pitchFamily="65" charset="-120"/>
              </a:rPr>
              <a:t>台大數學系：陳宏老師</a:t>
            </a:r>
            <a:r>
              <a:rPr lang="en-US" altLang="zh-TW" sz="2800" dirty="0">
                <a:ea typeface="標楷體" pitchFamily="65" charset="-12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228600"/>
            <a:ext cx="7772400" cy="609600"/>
          </a:xfrm>
        </p:spPr>
        <p:txBody>
          <a:bodyPr/>
          <a:lstStyle/>
          <a:p>
            <a:r>
              <a:rPr lang="en-US" sz="3200">
                <a:solidFill>
                  <a:schemeClr val="accent2"/>
                </a:solidFill>
              </a:rPr>
              <a:t>Object orientation</a:t>
            </a:r>
            <a:endParaRPr lang="de-DE" altLang="zh-TW" sz="3200">
              <a:solidFill>
                <a:schemeClr val="accent2"/>
              </a:solidFill>
            </a:endParaRPr>
          </a:p>
        </p:txBody>
      </p:sp>
      <p:sp>
        <p:nvSpPr>
          <p:cNvPr id="44035" name="Text Box 3"/>
          <p:cNvSpPr txBox="1">
            <a:spLocks noChangeArrowheads="1"/>
          </p:cNvSpPr>
          <p:nvPr/>
        </p:nvSpPr>
        <p:spPr bwMode="auto">
          <a:xfrm>
            <a:off x="381000" y="1219200"/>
            <a:ext cx="83820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7325" indent="-187325">
              <a:defRPr kumimoji="1" sz="2400">
                <a:solidFill>
                  <a:schemeClr val="tx1"/>
                </a:solidFill>
                <a:latin typeface="Times New Roman" pitchFamily="18" charset="0"/>
                <a:ea typeface="新細明體" pitchFamily="18" charset="-120"/>
              </a:defRPr>
            </a:lvl1pPr>
            <a:lvl2pPr>
              <a:defRPr kumimoji="1" sz="2400">
                <a:solidFill>
                  <a:schemeClr val="tx1"/>
                </a:solidFill>
                <a:latin typeface="Times New Roman" pitchFamily="18" charset="0"/>
                <a:ea typeface="新細明體" pitchFamily="18" charset="-120"/>
              </a:defRPr>
            </a:lvl2pPr>
            <a:lvl3pPr>
              <a:defRPr kumimoji="1" sz="2400">
                <a:solidFill>
                  <a:schemeClr val="tx1"/>
                </a:solidFill>
                <a:latin typeface="Times New Roman" pitchFamily="18" charset="0"/>
                <a:ea typeface="新細明體" pitchFamily="18" charset="-120"/>
              </a:defRPr>
            </a:lvl3pPr>
            <a:lvl4pPr>
              <a:defRPr kumimoji="1" sz="2400">
                <a:solidFill>
                  <a:schemeClr val="tx1"/>
                </a:solidFill>
                <a:latin typeface="Times New Roman" pitchFamily="18" charset="0"/>
                <a:ea typeface="新細明體" pitchFamily="18" charset="-120"/>
              </a:defRPr>
            </a:lvl4pPr>
            <a:lvl5pPr>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spcBef>
                <a:spcPct val="50000"/>
              </a:spcBef>
            </a:pPr>
            <a:r>
              <a:rPr kumimoji="0" lang="en-US"/>
              <a:t>primitive (or: atomic) data types in R are:</a:t>
            </a:r>
          </a:p>
          <a:p>
            <a:pPr>
              <a:buFontTx/>
              <a:buChar char="•"/>
            </a:pPr>
            <a:endParaRPr kumimoji="0" lang="en-US"/>
          </a:p>
          <a:p>
            <a:pPr>
              <a:buFontTx/>
              <a:buChar char="•"/>
            </a:pPr>
            <a:r>
              <a:rPr kumimoji="0" lang="en-US"/>
              <a:t>numeric    (integer, double, complex)</a:t>
            </a:r>
          </a:p>
          <a:p>
            <a:pPr>
              <a:buFontTx/>
              <a:buChar char="•"/>
            </a:pPr>
            <a:r>
              <a:rPr kumimoji="0" lang="en-US"/>
              <a:t>character</a:t>
            </a:r>
          </a:p>
          <a:p>
            <a:pPr>
              <a:buFontTx/>
              <a:buChar char="•"/>
            </a:pPr>
            <a:r>
              <a:rPr kumimoji="0" lang="en-US"/>
              <a:t>logical</a:t>
            </a:r>
          </a:p>
          <a:p>
            <a:pPr>
              <a:buFontTx/>
              <a:buChar char="•"/>
            </a:pPr>
            <a:r>
              <a:rPr kumimoji="0" lang="en-US"/>
              <a:t>function</a:t>
            </a:r>
          </a:p>
          <a:p>
            <a:pPr>
              <a:spcBef>
                <a:spcPct val="50000"/>
              </a:spcBef>
            </a:pPr>
            <a:r>
              <a:rPr kumimoji="0" lang="en-US"/>
              <a:t>out of these, vectors, arrays, lists can be built.</a:t>
            </a:r>
          </a:p>
          <a:p>
            <a:pPr>
              <a:spcBef>
                <a:spcPct val="50000"/>
              </a:spcBef>
            </a:pPr>
            <a:endParaRPr kumimoji="0" lang="zh-TW" alt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228600"/>
            <a:ext cx="7772400" cy="609600"/>
          </a:xfrm>
        </p:spPr>
        <p:txBody>
          <a:bodyPr/>
          <a:lstStyle/>
          <a:p>
            <a:r>
              <a:rPr lang="en-US" sz="2800">
                <a:solidFill>
                  <a:schemeClr val="accent2"/>
                </a:solidFill>
              </a:rPr>
              <a:t>Object orientation</a:t>
            </a:r>
            <a:endParaRPr lang="de-DE" altLang="zh-TW" sz="3200">
              <a:solidFill>
                <a:schemeClr val="accent2"/>
              </a:solidFill>
            </a:endParaRPr>
          </a:p>
        </p:txBody>
      </p:sp>
      <p:sp>
        <p:nvSpPr>
          <p:cNvPr id="45059" name="Text Box 3"/>
          <p:cNvSpPr txBox="1">
            <a:spLocks noChangeArrowheads="1"/>
          </p:cNvSpPr>
          <p:nvPr/>
        </p:nvSpPr>
        <p:spPr bwMode="auto">
          <a:xfrm>
            <a:off x="152400" y="914400"/>
            <a:ext cx="8839200" cy="502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9400" indent="-279400">
              <a:defRPr kumimoji="1" sz="2400">
                <a:solidFill>
                  <a:schemeClr val="tx1"/>
                </a:solidFill>
                <a:latin typeface="Times New Roman" pitchFamily="18" charset="0"/>
                <a:ea typeface="新細明體" pitchFamily="18" charset="-120"/>
              </a:defRPr>
            </a:lvl1pPr>
            <a:lvl2pPr marL="668338" indent="-198438">
              <a:defRPr kumimoji="1" sz="2400">
                <a:solidFill>
                  <a:schemeClr val="tx1"/>
                </a:solidFill>
                <a:latin typeface="Times New Roman" pitchFamily="18" charset="0"/>
                <a:ea typeface="新細明體" pitchFamily="18" charset="-120"/>
              </a:defRPr>
            </a:lvl2pPr>
            <a:lvl3pPr>
              <a:defRPr kumimoji="1" sz="2400">
                <a:solidFill>
                  <a:schemeClr val="tx1"/>
                </a:solidFill>
                <a:latin typeface="Times New Roman" pitchFamily="18" charset="0"/>
                <a:ea typeface="新細明體" pitchFamily="18" charset="-120"/>
              </a:defRPr>
            </a:lvl3pPr>
            <a:lvl4pPr>
              <a:defRPr kumimoji="1" sz="2400">
                <a:solidFill>
                  <a:schemeClr val="tx1"/>
                </a:solidFill>
                <a:latin typeface="Times New Roman" pitchFamily="18" charset="0"/>
                <a:ea typeface="新細明體" pitchFamily="18" charset="-120"/>
              </a:defRPr>
            </a:lvl4pPr>
            <a:lvl5pPr>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spcBef>
                <a:spcPct val="50000"/>
              </a:spcBef>
              <a:buFontTx/>
              <a:buChar char="•"/>
            </a:pPr>
            <a:r>
              <a:rPr kumimoji="0" lang="en-US"/>
              <a:t>Object: a collection of atomic variables and/or other objects that belong together</a:t>
            </a:r>
          </a:p>
          <a:p>
            <a:pPr>
              <a:spcBef>
                <a:spcPct val="50000"/>
              </a:spcBef>
              <a:buFontTx/>
              <a:buChar char="•"/>
            </a:pPr>
            <a:r>
              <a:rPr kumimoji="0" lang="en-US"/>
              <a:t>Example: </a:t>
            </a:r>
            <a:r>
              <a:rPr kumimoji="0" lang="en-US">
                <a:solidFill>
                  <a:schemeClr val="accent2"/>
                </a:solidFill>
              </a:rPr>
              <a:t>a microarray experiment</a:t>
            </a:r>
          </a:p>
          <a:p>
            <a:pPr lvl="1">
              <a:buFontTx/>
              <a:buChar char="•"/>
            </a:pPr>
            <a:r>
              <a:rPr kumimoji="0" lang="en-US"/>
              <a:t>probe intensities</a:t>
            </a:r>
          </a:p>
          <a:p>
            <a:pPr lvl="1">
              <a:buFontTx/>
              <a:buChar char="•"/>
            </a:pPr>
            <a:r>
              <a:rPr kumimoji="0" lang="en-US"/>
              <a:t>patient data (tissue location, diagnosis, follow-up)</a:t>
            </a:r>
          </a:p>
          <a:p>
            <a:pPr lvl="1">
              <a:buFontTx/>
              <a:buChar char="•"/>
            </a:pPr>
            <a:r>
              <a:rPr kumimoji="0" lang="en-US"/>
              <a:t>gene data (sequence, IDs, annotation)</a:t>
            </a:r>
          </a:p>
          <a:p>
            <a:pPr>
              <a:buFontTx/>
              <a:buChar char="-"/>
            </a:pPr>
            <a:endParaRPr kumimoji="0" lang="en-US"/>
          </a:p>
          <a:p>
            <a:r>
              <a:rPr kumimoji="0" lang="en-US"/>
              <a:t>Parlance:</a:t>
            </a:r>
          </a:p>
          <a:p>
            <a:pPr>
              <a:buFontTx/>
              <a:buChar char="•"/>
            </a:pPr>
            <a:r>
              <a:rPr kumimoji="0" lang="en-US">
                <a:solidFill>
                  <a:schemeClr val="accent2"/>
                </a:solidFill>
              </a:rPr>
              <a:t>class</a:t>
            </a:r>
            <a:r>
              <a:rPr kumimoji="0" lang="en-US"/>
              <a:t>: the “abstract” definition of it</a:t>
            </a:r>
          </a:p>
          <a:p>
            <a:pPr>
              <a:buFontTx/>
              <a:buChar char="•"/>
            </a:pPr>
            <a:r>
              <a:rPr kumimoji="0" lang="en-US">
                <a:solidFill>
                  <a:schemeClr val="accent2"/>
                </a:solidFill>
              </a:rPr>
              <a:t>object</a:t>
            </a:r>
            <a:r>
              <a:rPr kumimoji="0" lang="en-US"/>
              <a:t>: a concrete instance</a:t>
            </a:r>
          </a:p>
          <a:p>
            <a:pPr>
              <a:buFontTx/>
              <a:buChar char="•"/>
            </a:pPr>
            <a:r>
              <a:rPr kumimoji="0" lang="en-US">
                <a:solidFill>
                  <a:schemeClr val="accent2"/>
                </a:solidFill>
              </a:rPr>
              <a:t>method</a:t>
            </a:r>
            <a:r>
              <a:rPr kumimoji="0" lang="en-US"/>
              <a:t>: other word for ‘function’</a:t>
            </a:r>
          </a:p>
          <a:p>
            <a:pPr>
              <a:buFontTx/>
              <a:buChar char="•"/>
            </a:pPr>
            <a:r>
              <a:rPr kumimoji="0" lang="en-US">
                <a:solidFill>
                  <a:schemeClr val="accent2"/>
                </a:solidFill>
              </a:rPr>
              <a:t>slot</a:t>
            </a:r>
            <a:r>
              <a:rPr kumimoji="0" lang="en-US"/>
              <a:t>: a component of an object</a:t>
            </a:r>
          </a:p>
          <a:p>
            <a:pPr>
              <a:buFontTx/>
              <a:buChar char="-"/>
            </a:pPr>
            <a:endParaRPr kumimoji="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228600"/>
            <a:ext cx="7772400" cy="609600"/>
          </a:xfrm>
        </p:spPr>
        <p:txBody>
          <a:bodyPr/>
          <a:lstStyle/>
          <a:p>
            <a:r>
              <a:rPr lang="en-US" sz="3200">
                <a:solidFill>
                  <a:schemeClr val="accent2"/>
                </a:solidFill>
              </a:rPr>
              <a:t>Object orientation</a:t>
            </a:r>
            <a:endParaRPr lang="de-DE" altLang="zh-TW" sz="3200">
              <a:solidFill>
                <a:schemeClr val="accent2"/>
              </a:solidFill>
            </a:endParaRPr>
          </a:p>
        </p:txBody>
      </p:sp>
      <p:sp>
        <p:nvSpPr>
          <p:cNvPr id="46083" name="Text Box 3"/>
          <p:cNvSpPr txBox="1">
            <a:spLocks noChangeArrowheads="1"/>
          </p:cNvSpPr>
          <p:nvPr/>
        </p:nvSpPr>
        <p:spPr bwMode="auto">
          <a:xfrm>
            <a:off x="228600" y="1143000"/>
            <a:ext cx="86106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solidFill>
                  <a:srgbClr val="FF3300"/>
                </a:solidFill>
              </a:rPr>
              <a:t>Advantages:</a:t>
            </a:r>
          </a:p>
          <a:p>
            <a:pPr>
              <a:spcBef>
                <a:spcPct val="50000"/>
              </a:spcBef>
            </a:pPr>
            <a:r>
              <a:rPr kumimoji="0" lang="en-US">
                <a:solidFill>
                  <a:schemeClr val="accent2"/>
                </a:solidFill>
              </a:rPr>
              <a:t>Encapsulation</a:t>
            </a:r>
            <a:r>
              <a:rPr kumimoji="0" lang="en-US"/>
              <a:t> (can use the objects and methods someone else has written without having to care about the internals)</a:t>
            </a:r>
          </a:p>
          <a:p>
            <a:pPr>
              <a:spcBef>
                <a:spcPct val="50000"/>
              </a:spcBef>
            </a:pPr>
            <a:r>
              <a:rPr kumimoji="0" lang="en-US">
                <a:solidFill>
                  <a:schemeClr val="accent2"/>
                </a:solidFill>
              </a:rPr>
              <a:t>Generic functions</a:t>
            </a:r>
            <a:r>
              <a:rPr kumimoji="0" lang="en-US"/>
              <a:t> (e.g. plot, print)</a:t>
            </a:r>
          </a:p>
          <a:p>
            <a:pPr>
              <a:spcBef>
                <a:spcPct val="50000"/>
              </a:spcBef>
            </a:pPr>
            <a:r>
              <a:rPr kumimoji="0" lang="en-US">
                <a:solidFill>
                  <a:schemeClr val="accent2"/>
                </a:solidFill>
              </a:rPr>
              <a:t>Inheritance</a:t>
            </a:r>
            <a:r>
              <a:rPr kumimoji="0" lang="en-US"/>
              <a:t> (hierarchical organization of complexity)</a:t>
            </a:r>
          </a:p>
          <a:p>
            <a:pPr>
              <a:spcBef>
                <a:spcPct val="50000"/>
              </a:spcBef>
            </a:pPr>
            <a:r>
              <a:rPr kumimoji="0" lang="en-US">
                <a:solidFill>
                  <a:srgbClr val="FF3300"/>
                </a:solidFill>
              </a:rPr>
              <a:t>Caveat:</a:t>
            </a:r>
          </a:p>
          <a:p>
            <a:r>
              <a:rPr kumimoji="0" lang="en-US"/>
              <a:t>Overcomplicated, baroque program architecture…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228600"/>
            <a:ext cx="7772400" cy="609600"/>
          </a:xfrm>
        </p:spPr>
        <p:txBody>
          <a:bodyPr/>
          <a:lstStyle/>
          <a:p>
            <a:r>
              <a:rPr lang="en-US" sz="3200">
                <a:solidFill>
                  <a:schemeClr val="accent2"/>
                </a:solidFill>
              </a:rPr>
              <a:t>variables</a:t>
            </a:r>
            <a:endParaRPr lang="de-DE" altLang="zh-TW" sz="3200">
              <a:solidFill>
                <a:schemeClr val="accent2"/>
              </a:solidFill>
            </a:endParaRPr>
          </a:p>
        </p:txBody>
      </p:sp>
      <p:sp>
        <p:nvSpPr>
          <p:cNvPr id="30723" name="Rectangle 3"/>
          <p:cNvSpPr>
            <a:spLocks noChangeArrowheads="1"/>
          </p:cNvSpPr>
          <p:nvPr/>
        </p:nvSpPr>
        <p:spPr bwMode="auto">
          <a:xfrm>
            <a:off x="457200" y="914400"/>
            <a:ext cx="8305800" cy="490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zh-TW" altLang="de-DE"/>
              <a:t>&gt; </a:t>
            </a:r>
            <a:r>
              <a:rPr kumimoji="0" lang="de-DE" altLang="zh-TW"/>
              <a:t>a = 49</a:t>
            </a:r>
          </a:p>
          <a:p>
            <a:r>
              <a:rPr kumimoji="0" lang="de-DE" altLang="zh-TW"/>
              <a:t>&gt; sqrt(a)</a:t>
            </a:r>
          </a:p>
          <a:p>
            <a:r>
              <a:rPr kumimoji="0" lang="de-DE" altLang="zh-TW"/>
              <a:t>[1] 7</a:t>
            </a:r>
            <a:endParaRPr kumimoji="0" lang="en-US"/>
          </a:p>
          <a:p>
            <a:pPr>
              <a:spcBef>
                <a:spcPct val="100000"/>
              </a:spcBef>
            </a:pPr>
            <a:r>
              <a:rPr kumimoji="0" lang="de-DE" altLang="zh-TW"/>
              <a:t>&gt; a = "The </a:t>
            </a:r>
            <a:r>
              <a:rPr kumimoji="0" lang="de-DE" altLang="zh-TW">
                <a:solidFill>
                  <a:srgbClr val="FF0000"/>
                </a:solidFill>
              </a:rPr>
              <a:t>dog</a:t>
            </a:r>
            <a:r>
              <a:rPr kumimoji="0" lang="de-DE" altLang="zh-TW"/>
              <a:t> ate my homework"</a:t>
            </a:r>
          </a:p>
          <a:p>
            <a:r>
              <a:rPr kumimoji="0" lang="de-DE" altLang="zh-TW"/>
              <a:t>&gt; sub("dog","cat",a)</a:t>
            </a:r>
          </a:p>
          <a:p>
            <a:r>
              <a:rPr kumimoji="0" lang="de-DE" altLang="zh-TW"/>
              <a:t>[1] "The </a:t>
            </a:r>
            <a:r>
              <a:rPr kumimoji="0" lang="de-DE" altLang="zh-TW">
                <a:solidFill>
                  <a:srgbClr val="FF0000"/>
                </a:solidFill>
              </a:rPr>
              <a:t>cat</a:t>
            </a:r>
            <a:r>
              <a:rPr kumimoji="0" lang="de-DE" altLang="zh-TW"/>
              <a:t> ate my homework“</a:t>
            </a:r>
            <a:endParaRPr kumimoji="0" lang="en-US"/>
          </a:p>
          <a:p>
            <a:endParaRPr kumimoji="0" lang="en-US"/>
          </a:p>
          <a:p>
            <a:r>
              <a:rPr kumimoji="0" lang="en-US"/>
              <a:t>&gt; a = (1+1==3)</a:t>
            </a:r>
          </a:p>
          <a:p>
            <a:r>
              <a:rPr kumimoji="0" lang="en-US"/>
              <a:t>&gt; a</a:t>
            </a:r>
          </a:p>
          <a:p>
            <a:r>
              <a:rPr kumimoji="0" lang="en-US"/>
              <a:t>[1] FALSE</a:t>
            </a:r>
          </a:p>
          <a:p>
            <a:endParaRPr kumimoji="0" lang="en-US"/>
          </a:p>
          <a:p>
            <a:endParaRPr kumimoji="0" lang="zh-TW" altLang="de-DE" sz="2800" b="1">
              <a:latin typeface="Comic Sans MS" pitchFamily="66" charset="0"/>
            </a:endParaRPr>
          </a:p>
        </p:txBody>
      </p:sp>
      <p:sp>
        <p:nvSpPr>
          <p:cNvPr id="30724" name="Text Box 4"/>
          <p:cNvSpPr txBox="1">
            <a:spLocks noChangeArrowheads="1"/>
          </p:cNvSpPr>
          <p:nvPr/>
        </p:nvSpPr>
        <p:spPr bwMode="auto">
          <a:xfrm>
            <a:off x="7086600" y="1219200"/>
            <a:ext cx="160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sz="2800">
                <a:solidFill>
                  <a:srgbClr val="FF3300"/>
                </a:solidFill>
                <a:latin typeface="Comic Sans MS" pitchFamily="66" charset="0"/>
              </a:rPr>
              <a:t>numeric</a:t>
            </a:r>
            <a:endParaRPr kumimoji="0" lang="de-DE" altLang="zh-TW" sz="2800">
              <a:solidFill>
                <a:srgbClr val="FF3300"/>
              </a:solidFill>
              <a:latin typeface="Comic Sans MS" pitchFamily="66" charset="0"/>
            </a:endParaRPr>
          </a:p>
        </p:txBody>
      </p:sp>
      <p:sp>
        <p:nvSpPr>
          <p:cNvPr id="30725" name="Text Box 5"/>
          <p:cNvSpPr txBox="1">
            <a:spLocks noChangeArrowheads="1"/>
          </p:cNvSpPr>
          <p:nvPr/>
        </p:nvSpPr>
        <p:spPr bwMode="auto">
          <a:xfrm>
            <a:off x="6705600" y="2590800"/>
            <a:ext cx="2057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sz="2800">
                <a:solidFill>
                  <a:srgbClr val="FF3300"/>
                </a:solidFill>
                <a:latin typeface="Comic Sans MS" pitchFamily="66" charset="0"/>
              </a:rPr>
              <a:t>character string</a:t>
            </a:r>
            <a:endParaRPr kumimoji="0" lang="de-DE" altLang="zh-TW" sz="2800">
              <a:solidFill>
                <a:srgbClr val="FF3300"/>
              </a:solidFill>
              <a:latin typeface="Comic Sans MS" pitchFamily="66" charset="0"/>
            </a:endParaRPr>
          </a:p>
        </p:txBody>
      </p:sp>
      <p:sp>
        <p:nvSpPr>
          <p:cNvPr id="30726" name="Text Box 6"/>
          <p:cNvSpPr txBox="1">
            <a:spLocks noChangeArrowheads="1"/>
          </p:cNvSpPr>
          <p:nvPr/>
        </p:nvSpPr>
        <p:spPr bwMode="auto">
          <a:xfrm>
            <a:off x="6781800" y="4191000"/>
            <a:ext cx="2057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0" lang="en-US" sz="2800">
                <a:solidFill>
                  <a:srgbClr val="FF3300"/>
                </a:solidFill>
                <a:latin typeface="Comic Sans MS" pitchFamily="66" charset="0"/>
              </a:rPr>
              <a:t>logical</a:t>
            </a:r>
            <a:endParaRPr kumimoji="0" lang="de-DE" altLang="zh-TW" sz="2800">
              <a:solidFill>
                <a:srgbClr val="FF3300"/>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152400"/>
            <a:ext cx="7772400" cy="609600"/>
          </a:xfrm>
        </p:spPr>
        <p:txBody>
          <a:bodyPr/>
          <a:lstStyle/>
          <a:p>
            <a:r>
              <a:rPr lang="en-US" sz="3200">
                <a:solidFill>
                  <a:schemeClr val="accent2"/>
                </a:solidFill>
              </a:rPr>
              <a:t>vectors, matrices and arrays</a:t>
            </a:r>
            <a:endParaRPr lang="de-DE" altLang="zh-TW" sz="3200">
              <a:solidFill>
                <a:schemeClr val="accent2"/>
              </a:solidFill>
            </a:endParaRPr>
          </a:p>
        </p:txBody>
      </p:sp>
      <p:sp>
        <p:nvSpPr>
          <p:cNvPr id="49155" name="Rectangle 3"/>
          <p:cNvSpPr>
            <a:spLocks noChangeArrowheads="1"/>
          </p:cNvSpPr>
          <p:nvPr/>
        </p:nvSpPr>
        <p:spPr bwMode="auto">
          <a:xfrm>
            <a:off x="609600" y="762000"/>
            <a:ext cx="82296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7325" indent="-187325">
              <a:buFontTx/>
              <a:buChar char="•"/>
            </a:pPr>
            <a:r>
              <a:rPr kumimoji="0" lang="en-US">
                <a:solidFill>
                  <a:schemeClr val="accent2"/>
                </a:solidFill>
              </a:rPr>
              <a:t>vector:</a:t>
            </a:r>
            <a:r>
              <a:rPr kumimoji="0" lang="en-US"/>
              <a:t> an ordered collection of data of the same type</a:t>
            </a:r>
          </a:p>
          <a:p>
            <a:pPr marL="187325" indent="-187325"/>
            <a:r>
              <a:rPr kumimoji="0" lang="en-US"/>
              <a:t>&gt; a = c(1,2,3)</a:t>
            </a:r>
          </a:p>
          <a:p>
            <a:pPr marL="187325" indent="-187325"/>
            <a:r>
              <a:rPr kumimoji="0" lang="en-US"/>
              <a:t>&gt; a*2</a:t>
            </a:r>
          </a:p>
          <a:p>
            <a:pPr marL="187325" indent="-187325"/>
            <a:r>
              <a:rPr kumimoji="0" lang="en-US"/>
              <a:t>[1] 2 4 6</a:t>
            </a:r>
          </a:p>
          <a:p>
            <a:pPr marL="187325" indent="-187325"/>
            <a:endParaRPr kumimoji="0" lang="en-US"/>
          </a:p>
          <a:p>
            <a:pPr marL="187325" indent="-187325">
              <a:buFontTx/>
              <a:buChar char="•"/>
            </a:pPr>
            <a:r>
              <a:rPr kumimoji="0" lang="en-US">
                <a:solidFill>
                  <a:schemeClr val="accent2"/>
                </a:solidFill>
              </a:rPr>
              <a:t>Example: </a:t>
            </a:r>
            <a:r>
              <a:rPr kumimoji="0" lang="en-US"/>
              <a:t>the mean spot intensities of all 15488 spots on a chip: a vector of 15488 numbers</a:t>
            </a:r>
          </a:p>
          <a:p>
            <a:pPr marL="187325" indent="-187325"/>
            <a:endParaRPr kumimoji="0" lang="en-US"/>
          </a:p>
          <a:p>
            <a:pPr marL="187325" indent="-187325">
              <a:buFontTx/>
              <a:buChar char="•"/>
            </a:pPr>
            <a:r>
              <a:rPr kumimoji="0" lang="en-US"/>
              <a:t>In R, a single number is the special case of a vector with 1 element.</a:t>
            </a:r>
          </a:p>
          <a:p>
            <a:pPr marL="187325" indent="-187325">
              <a:spcBef>
                <a:spcPct val="50000"/>
              </a:spcBef>
              <a:buFontTx/>
              <a:buChar char="•"/>
            </a:pPr>
            <a:r>
              <a:rPr kumimoji="0" lang="en-US"/>
              <a:t>Other vector types: character strings, logical</a:t>
            </a:r>
            <a:endParaRPr kumimoji="0" lang="de-DE" altLang="zh-TW"/>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228600"/>
            <a:ext cx="7772400" cy="609600"/>
          </a:xfrm>
        </p:spPr>
        <p:txBody>
          <a:bodyPr/>
          <a:lstStyle/>
          <a:p>
            <a:r>
              <a:rPr lang="en-US" sz="3200">
                <a:solidFill>
                  <a:schemeClr val="accent2"/>
                </a:solidFill>
              </a:rPr>
              <a:t>vectors, matrices and arrays</a:t>
            </a:r>
            <a:endParaRPr lang="de-DE" altLang="zh-TW" sz="3200">
              <a:solidFill>
                <a:schemeClr val="accent2"/>
              </a:solidFill>
            </a:endParaRPr>
          </a:p>
        </p:txBody>
      </p:sp>
      <p:sp>
        <p:nvSpPr>
          <p:cNvPr id="50179" name="Rectangle 3"/>
          <p:cNvSpPr>
            <a:spLocks noChangeArrowheads="1"/>
          </p:cNvSpPr>
          <p:nvPr/>
        </p:nvSpPr>
        <p:spPr bwMode="auto">
          <a:xfrm>
            <a:off x="381000" y="1219200"/>
            <a:ext cx="82296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7325" indent="-187325">
              <a:buFontTx/>
              <a:buChar char="•"/>
            </a:pPr>
            <a:r>
              <a:rPr kumimoji="0" lang="en-US">
                <a:solidFill>
                  <a:schemeClr val="accent2"/>
                </a:solidFill>
              </a:rPr>
              <a:t>matrix:</a:t>
            </a:r>
            <a:r>
              <a:rPr kumimoji="0" lang="en-US"/>
              <a:t> a rectangular table of data of the same type</a:t>
            </a:r>
          </a:p>
          <a:p>
            <a:pPr marL="187325" indent="-187325"/>
            <a:endParaRPr kumimoji="0" lang="en-US"/>
          </a:p>
          <a:p>
            <a:pPr marL="187325" indent="-187325">
              <a:buFontTx/>
              <a:buChar char="•"/>
            </a:pPr>
            <a:r>
              <a:rPr kumimoji="0" lang="en-US">
                <a:solidFill>
                  <a:schemeClr val="accent2"/>
                </a:solidFill>
              </a:rPr>
              <a:t>example: </a:t>
            </a:r>
            <a:r>
              <a:rPr kumimoji="0" lang="en-US"/>
              <a:t>the expression values for 10000 genes for 30 tissue biopsies: a matrix with 10000 rows and 30 columns.</a:t>
            </a:r>
          </a:p>
          <a:p>
            <a:pPr marL="187325" indent="-187325"/>
            <a:endParaRPr kumimoji="0" lang="en-US"/>
          </a:p>
          <a:p>
            <a:pPr marL="187325" indent="-187325">
              <a:buFontTx/>
              <a:buChar char="•"/>
            </a:pPr>
            <a:r>
              <a:rPr kumimoji="0" lang="en-US">
                <a:solidFill>
                  <a:schemeClr val="accent2"/>
                </a:solidFill>
              </a:rPr>
              <a:t>array:</a:t>
            </a:r>
            <a:r>
              <a:rPr kumimoji="0" lang="en-US"/>
              <a:t> 3-,4-,..dimensional matrix</a:t>
            </a:r>
          </a:p>
          <a:p>
            <a:pPr marL="187325" indent="-187325">
              <a:spcBef>
                <a:spcPct val="50000"/>
              </a:spcBef>
              <a:buFontTx/>
              <a:buChar char="•"/>
            </a:pPr>
            <a:r>
              <a:rPr kumimoji="0" lang="en-US">
                <a:solidFill>
                  <a:schemeClr val="accent2"/>
                </a:solidFill>
              </a:rPr>
              <a:t>example:</a:t>
            </a:r>
            <a:r>
              <a:rPr kumimoji="0" lang="en-US"/>
              <a:t> the red and green foreground and background values for 20000 spots on 120 chips: a 4 x 20000 x 120 (3D) array.</a:t>
            </a:r>
            <a:endParaRPr kumimoji="0" lang="de-DE" altLang="zh-TW"/>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447800" y="228600"/>
            <a:ext cx="6096000" cy="533400"/>
          </a:xfrm>
        </p:spPr>
        <p:txBody>
          <a:bodyPr/>
          <a:lstStyle/>
          <a:p>
            <a:r>
              <a:rPr lang="en-US" sz="3200">
                <a:solidFill>
                  <a:schemeClr val="accent2"/>
                </a:solidFill>
              </a:rPr>
              <a:t>Lists</a:t>
            </a:r>
            <a:endParaRPr lang="de-DE" altLang="zh-TW" sz="3200">
              <a:solidFill>
                <a:schemeClr val="accent2"/>
              </a:solidFill>
            </a:endParaRPr>
          </a:p>
        </p:txBody>
      </p:sp>
      <p:sp>
        <p:nvSpPr>
          <p:cNvPr id="51203" name="Rectangle 3"/>
          <p:cNvSpPr>
            <a:spLocks noChangeArrowheads="1"/>
          </p:cNvSpPr>
          <p:nvPr/>
        </p:nvSpPr>
        <p:spPr bwMode="auto">
          <a:xfrm>
            <a:off x="228600" y="838200"/>
            <a:ext cx="86868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7325" indent="-187325">
              <a:buFontTx/>
              <a:buChar char="•"/>
            </a:pPr>
            <a:r>
              <a:rPr kumimoji="0" lang="en-US">
                <a:solidFill>
                  <a:schemeClr val="accent2"/>
                </a:solidFill>
              </a:rPr>
              <a:t>vector:</a:t>
            </a:r>
            <a:r>
              <a:rPr kumimoji="0" lang="en-US"/>
              <a:t> an ordered collection of data of the same type. </a:t>
            </a:r>
          </a:p>
          <a:p>
            <a:pPr marL="187325" indent="-187325"/>
            <a:r>
              <a:rPr kumimoji="0" lang="en-US"/>
              <a:t>&gt; a = c(7,5,1)</a:t>
            </a:r>
          </a:p>
          <a:p>
            <a:pPr marL="187325" indent="-187325"/>
            <a:r>
              <a:rPr kumimoji="0" lang="en-US"/>
              <a:t>&gt; a[2]</a:t>
            </a:r>
          </a:p>
          <a:p>
            <a:pPr marL="187325" indent="-187325"/>
            <a:r>
              <a:rPr kumimoji="0" lang="en-US"/>
              <a:t>[1] 5</a:t>
            </a:r>
          </a:p>
          <a:p>
            <a:pPr marL="187325" indent="-187325"/>
            <a:endParaRPr kumimoji="0" lang="en-US"/>
          </a:p>
          <a:p>
            <a:pPr marL="187325" indent="-187325">
              <a:buFontTx/>
              <a:buChar char="•"/>
            </a:pPr>
            <a:r>
              <a:rPr kumimoji="0" lang="en-US">
                <a:solidFill>
                  <a:schemeClr val="accent2"/>
                </a:solidFill>
              </a:rPr>
              <a:t>list:</a:t>
            </a:r>
            <a:r>
              <a:rPr kumimoji="0" lang="en-US"/>
              <a:t> an ordered collection of data of arbitrary types. </a:t>
            </a:r>
          </a:p>
          <a:p>
            <a:pPr marL="187325" indent="-187325">
              <a:buFont typeface="Wingdings" pitchFamily="2" charset="2"/>
              <a:buNone/>
            </a:pPr>
            <a:r>
              <a:rPr kumimoji="0" lang="en-US"/>
              <a:t>&gt; doe = list(name="john",age=28,married=F)</a:t>
            </a:r>
          </a:p>
          <a:p>
            <a:pPr marL="187325" indent="-187325"/>
            <a:r>
              <a:rPr kumimoji="0" lang="en-US"/>
              <a:t>&gt; doe$name</a:t>
            </a:r>
          </a:p>
          <a:p>
            <a:pPr marL="187325" indent="-187325"/>
            <a:r>
              <a:rPr kumimoji="0" lang="en-US"/>
              <a:t>[1] "john“</a:t>
            </a:r>
          </a:p>
          <a:p>
            <a:pPr marL="187325" indent="-187325"/>
            <a:r>
              <a:rPr kumimoji="0" lang="en-US"/>
              <a:t>&gt; doe$age</a:t>
            </a:r>
          </a:p>
          <a:p>
            <a:pPr marL="187325" indent="-187325"/>
            <a:r>
              <a:rPr kumimoji="0" lang="en-US"/>
              <a:t>[1] 28</a:t>
            </a:r>
          </a:p>
          <a:p>
            <a:pPr marL="187325" indent="-187325">
              <a:buFontTx/>
              <a:buChar char="•"/>
            </a:pPr>
            <a:r>
              <a:rPr kumimoji="0" lang="en-US"/>
              <a:t>Typically, vector elements are accessed by their index (an integer), list elements by their name (a character string). But both types support both access methods.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228600"/>
            <a:ext cx="7772400" cy="609600"/>
          </a:xfrm>
        </p:spPr>
        <p:txBody>
          <a:bodyPr/>
          <a:lstStyle/>
          <a:p>
            <a:r>
              <a:rPr lang="en-US" sz="3200">
                <a:solidFill>
                  <a:schemeClr val="accent2"/>
                </a:solidFill>
              </a:rPr>
              <a:t>Data frames</a:t>
            </a:r>
            <a:endParaRPr lang="de-DE" altLang="zh-TW" sz="3200">
              <a:solidFill>
                <a:schemeClr val="accent2"/>
              </a:solidFill>
            </a:endParaRPr>
          </a:p>
        </p:txBody>
      </p:sp>
      <p:sp>
        <p:nvSpPr>
          <p:cNvPr id="52227" name="Rectangle 3"/>
          <p:cNvSpPr>
            <a:spLocks noChangeArrowheads="1"/>
          </p:cNvSpPr>
          <p:nvPr/>
        </p:nvSpPr>
        <p:spPr bwMode="auto">
          <a:xfrm>
            <a:off x="609600" y="914400"/>
            <a:ext cx="81534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solidFill>
                  <a:schemeClr val="accent2"/>
                </a:solidFill>
              </a:rPr>
              <a:t>data frame: </a:t>
            </a:r>
            <a:r>
              <a:rPr kumimoji="0" lang="en-US"/>
              <a:t>is supposed to represent the typical data table that researchers come up with – like a spreadsheet.</a:t>
            </a:r>
          </a:p>
          <a:p>
            <a:endParaRPr kumimoji="0" lang="en-US"/>
          </a:p>
          <a:p>
            <a:r>
              <a:rPr kumimoji="0" lang="en-US"/>
              <a:t>It </a:t>
            </a:r>
            <a:r>
              <a:rPr kumimoji="0" lang="en-US">
                <a:solidFill>
                  <a:schemeClr val="tx2"/>
                </a:solidFill>
              </a:rPr>
              <a:t>is a rectangular </a:t>
            </a:r>
            <a:r>
              <a:rPr kumimoji="0" lang="en-US"/>
              <a:t>table with rows and columns; data within each column has the same type (e.g. number, text, logical), but different columns may have different types.</a:t>
            </a:r>
          </a:p>
          <a:p>
            <a:endParaRPr kumimoji="0" lang="en-US"/>
          </a:p>
          <a:p>
            <a:r>
              <a:rPr kumimoji="0" lang="en-US"/>
              <a:t>Example:</a:t>
            </a:r>
          </a:p>
          <a:p>
            <a:r>
              <a:rPr kumimoji="0" lang="de-DE" altLang="zh-TW"/>
              <a:t>&gt; a</a:t>
            </a:r>
          </a:p>
          <a:p>
            <a:r>
              <a:rPr kumimoji="0" lang="de-DE" altLang="zh-TW"/>
              <a:t>               </a:t>
            </a:r>
            <a:r>
              <a:rPr kumimoji="0" lang="en-US"/>
              <a:t>l</a:t>
            </a:r>
            <a:r>
              <a:rPr kumimoji="0" lang="de-DE" altLang="zh-TW"/>
              <a:t>o</a:t>
            </a:r>
            <a:r>
              <a:rPr kumimoji="0" lang="en-US"/>
              <a:t>c</a:t>
            </a:r>
            <a:r>
              <a:rPr kumimoji="0" lang="de-DE" altLang="zh-TW"/>
              <a:t>alisation   tumorsize     </a:t>
            </a:r>
            <a:r>
              <a:rPr kumimoji="0" lang="en-US"/>
              <a:t>p</a:t>
            </a:r>
            <a:r>
              <a:rPr kumimoji="0" lang="de-DE" altLang="zh-TW"/>
              <a:t>rogress</a:t>
            </a:r>
          </a:p>
          <a:p>
            <a:r>
              <a:rPr kumimoji="0" lang="de-DE" altLang="zh-TW"/>
              <a:t>XX348     proximal         6.3             FALSE</a:t>
            </a:r>
          </a:p>
          <a:p>
            <a:r>
              <a:rPr kumimoji="0" lang="de-DE" altLang="zh-TW"/>
              <a:t>XX234       distal             8.0              TRUE</a:t>
            </a:r>
          </a:p>
          <a:p>
            <a:r>
              <a:rPr kumimoji="0" lang="de-DE" altLang="zh-TW"/>
              <a:t>XX987     proximal       10.0             FALSE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438400" y="152400"/>
            <a:ext cx="4267200" cy="304800"/>
          </a:xfrm>
          <a:solidFill>
            <a:srgbClr val="EAEAEA"/>
          </a:solidFill>
        </p:spPr>
        <p:txBody>
          <a:bodyPr/>
          <a:lstStyle/>
          <a:p>
            <a:r>
              <a:rPr lang="en-US" sz="2400">
                <a:solidFill>
                  <a:schemeClr val="accent2"/>
                </a:solidFill>
                <a:latin typeface="Comic Sans MS" pitchFamily="66" charset="0"/>
              </a:rPr>
              <a:t>Factors</a:t>
            </a:r>
            <a:endParaRPr lang="de-DE" altLang="zh-TW" sz="2400">
              <a:solidFill>
                <a:schemeClr val="accent2"/>
              </a:solidFill>
              <a:latin typeface="Comic Sans MS" pitchFamily="66" charset="0"/>
            </a:endParaRPr>
          </a:p>
        </p:txBody>
      </p:sp>
      <p:sp>
        <p:nvSpPr>
          <p:cNvPr id="53251" name="Rectangle 3"/>
          <p:cNvSpPr>
            <a:spLocks noChangeArrowheads="1"/>
          </p:cNvSpPr>
          <p:nvPr/>
        </p:nvSpPr>
        <p:spPr bwMode="auto">
          <a:xfrm>
            <a:off x="304800" y="692150"/>
            <a:ext cx="914400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sz="2000">
                <a:solidFill>
                  <a:schemeClr val="tx2"/>
                </a:solidFill>
              </a:rPr>
              <a:t>A </a:t>
            </a:r>
            <a:r>
              <a:rPr kumimoji="0" lang="en-US" sz="2000">
                <a:solidFill>
                  <a:schemeClr val="accent2"/>
                </a:solidFill>
              </a:rPr>
              <a:t>character string </a:t>
            </a:r>
            <a:r>
              <a:rPr kumimoji="0" lang="en-US" sz="2000">
                <a:solidFill>
                  <a:schemeClr val="tx2"/>
                </a:solidFill>
              </a:rPr>
              <a:t>can contain arbitrary text. Sometimes it is useful to use a limited vocabulary, with a small number of allowed words. A </a:t>
            </a:r>
            <a:r>
              <a:rPr kumimoji="0" lang="en-US" sz="2000">
                <a:solidFill>
                  <a:schemeClr val="accent2"/>
                </a:solidFill>
              </a:rPr>
              <a:t>factor</a:t>
            </a:r>
            <a:r>
              <a:rPr kumimoji="0" lang="en-US" sz="2000">
                <a:solidFill>
                  <a:schemeClr val="tx2"/>
                </a:solidFill>
              </a:rPr>
              <a:t> is a variable that can only take such a limited number of values, which are called </a:t>
            </a:r>
            <a:r>
              <a:rPr kumimoji="0" lang="en-US" sz="2000">
                <a:solidFill>
                  <a:schemeClr val="accent2"/>
                </a:solidFill>
              </a:rPr>
              <a:t>levels</a:t>
            </a:r>
            <a:r>
              <a:rPr kumimoji="0" lang="en-US" sz="2000">
                <a:solidFill>
                  <a:schemeClr val="tx2"/>
                </a:solidFill>
              </a:rPr>
              <a:t>. </a:t>
            </a:r>
          </a:p>
          <a:p>
            <a:r>
              <a:rPr kumimoji="0" lang="de-DE" altLang="zh-TW" sz="2000">
                <a:solidFill>
                  <a:schemeClr val="accent2"/>
                </a:solidFill>
              </a:rPr>
              <a:t>&gt; a</a:t>
            </a:r>
          </a:p>
          <a:p>
            <a:r>
              <a:rPr kumimoji="0" lang="de-DE" altLang="zh-TW" sz="2000">
                <a:solidFill>
                  <a:schemeClr val="tx2"/>
                </a:solidFill>
              </a:rPr>
              <a:t>[</a:t>
            </a:r>
            <a:r>
              <a:rPr kumimoji="0" lang="en-US" sz="2000">
                <a:solidFill>
                  <a:schemeClr val="tx2"/>
                </a:solidFill>
              </a:rPr>
              <a:t>1</a:t>
            </a:r>
            <a:r>
              <a:rPr kumimoji="0" lang="de-DE" altLang="zh-TW" sz="2000">
                <a:solidFill>
                  <a:schemeClr val="tx2"/>
                </a:solidFill>
              </a:rPr>
              <a:t>] Kolon</a:t>
            </a:r>
            <a:r>
              <a:rPr kumimoji="0" lang="en-US" sz="2000">
                <a:solidFill>
                  <a:schemeClr val="tx2"/>
                </a:solidFill>
              </a:rPr>
              <a:t>(</a:t>
            </a:r>
            <a:r>
              <a:rPr kumimoji="0" lang="de-DE" altLang="zh-TW" sz="2000">
                <a:solidFill>
                  <a:schemeClr val="tx2"/>
                </a:solidFill>
              </a:rPr>
              <a:t>Rektum)     </a:t>
            </a:r>
            <a:r>
              <a:rPr kumimoji="0" lang="en-US" sz="2000">
                <a:solidFill>
                  <a:schemeClr val="tx2"/>
                </a:solidFill>
              </a:rPr>
              <a:t> </a:t>
            </a:r>
            <a:r>
              <a:rPr kumimoji="0" lang="de-DE" altLang="zh-TW" sz="2000">
                <a:solidFill>
                  <a:schemeClr val="tx2"/>
                </a:solidFill>
              </a:rPr>
              <a:t> Magen                   Magen                     </a:t>
            </a:r>
          </a:p>
          <a:p>
            <a:r>
              <a:rPr kumimoji="0" lang="de-DE" altLang="zh-TW" sz="2000">
                <a:solidFill>
                  <a:schemeClr val="tx2"/>
                </a:solidFill>
              </a:rPr>
              <a:t>[</a:t>
            </a:r>
            <a:r>
              <a:rPr kumimoji="0" lang="en-US" sz="2000">
                <a:solidFill>
                  <a:schemeClr val="tx2"/>
                </a:solidFill>
              </a:rPr>
              <a:t>4</a:t>
            </a:r>
            <a:r>
              <a:rPr kumimoji="0" lang="de-DE" altLang="zh-TW" sz="2000">
                <a:solidFill>
                  <a:schemeClr val="tx2"/>
                </a:solidFill>
              </a:rPr>
              <a:t>] Magen               Magen                   </a:t>
            </a:r>
            <a:r>
              <a:rPr kumimoji="0" lang="en-US" sz="2000">
                <a:solidFill>
                  <a:schemeClr val="tx2"/>
                </a:solidFill>
              </a:rPr>
              <a:t>R</a:t>
            </a:r>
            <a:r>
              <a:rPr kumimoji="0" lang="de-DE" altLang="zh-TW" sz="2000">
                <a:solidFill>
                  <a:schemeClr val="tx2"/>
                </a:solidFill>
              </a:rPr>
              <a:t>etroperitoneal</a:t>
            </a:r>
          </a:p>
          <a:p>
            <a:r>
              <a:rPr kumimoji="0" lang="de-DE" altLang="zh-TW" sz="2000">
                <a:solidFill>
                  <a:schemeClr val="tx2"/>
                </a:solidFill>
              </a:rPr>
              <a:t>[</a:t>
            </a:r>
            <a:r>
              <a:rPr kumimoji="0" lang="en-US" sz="2000">
                <a:solidFill>
                  <a:schemeClr val="tx2"/>
                </a:solidFill>
              </a:rPr>
              <a:t>7</a:t>
            </a:r>
            <a:r>
              <a:rPr kumimoji="0" lang="de-DE" altLang="zh-TW" sz="2000">
                <a:solidFill>
                  <a:schemeClr val="tx2"/>
                </a:solidFill>
              </a:rPr>
              <a:t>] Magen               Magen(retrogastral) </a:t>
            </a:r>
            <a:r>
              <a:rPr kumimoji="0" lang="en-US" sz="2000">
                <a:solidFill>
                  <a:schemeClr val="tx2"/>
                </a:solidFill>
              </a:rPr>
              <a:t>    </a:t>
            </a:r>
            <a:r>
              <a:rPr kumimoji="0" lang="de-DE" altLang="zh-TW" sz="2000">
                <a:solidFill>
                  <a:schemeClr val="tx2"/>
                </a:solidFill>
              </a:rPr>
              <a:t>Magen           </a:t>
            </a:r>
          </a:p>
          <a:p>
            <a:r>
              <a:rPr kumimoji="0" lang="de-DE" altLang="zh-TW" sz="2000">
                <a:solidFill>
                  <a:schemeClr val="tx2"/>
                </a:solidFill>
              </a:rPr>
              <a:t>Levels:  Kolon(Rektum) </a:t>
            </a:r>
            <a:r>
              <a:rPr kumimoji="0" lang="en-US" sz="2000">
                <a:solidFill>
                  <a:schemeClr val="tx2"/>
                </a:solidFill>
              </a:rPr>
              <a:t> </a:t>
            </a:r>
            <a:r>
              <a:rPr kumimoji="0" lang="de-DE" altLang="zh-TW" sz="2000">
                <a:solidFill>
                  <a:schemeClr val="tx2"/>
                </a:solidFill>
              </a:rPr>
              <a:t>Magen</a:t>
            </a:r>
            <a:r>
              <a:rPr kumimoji="0" lang="en-US" sz="2000">
                <a:solidFill>
                  <a:schemeClr val="tx2"/>
                </a:solidFill>
              </a:rPr>
              <a:t>  </a:t>
            </a:r>
            <a:r>
              <a:rPr kumimoji="0" lang="de-DE" altLang="zh-TW" sz="2000">
                <a:solidFill>
                  <a:schemeClr val="tx2"/>
                </a:solidFill>
              </a:rPr>
              <a:t> Magen(retrogastral)</a:t>
            </a:r>
            <a:r>
              <a:rPr kumimoji="0" lang="en-US" sz="2000">
                <a:solidFill>
                  <a:schemeClr val="tx2"/>
                </a:solidFill>
              </a:rPr>
              <a:t> R</a:t>
            </a:r>
            <a:r>
              <a:rPr kumimoji="0" lang="de-DE" altLang="zh-TW" sz="2000">
                <a:solidFill>
                  <a:schemeClr val="tx2"/>
                </a:solidFill>
              </a:rPr>
              <a:t>etroperitoneal</a:t>
            </a:r>
            <a:endParaRPr kumimoji="0" lang="en-US" sz="2000">
              <a:solidFill>
                <a:schemeClr val="tx2"/>
              </a:solidFill>
            </a:endParaRPr>
          </a:p>
          <a:p>
            <a:r>
              <a:rPr kumimoji="0" lang="de-DE" altLang="zh-TW" sz="2000">
                <a:solidFill>
                  <a:schemeClr val="accent2"/>
                </a:solidFill>
              </a:rPr>
              <a:t>&gt; class(a)</a:t>
            </a:r>
          </a:p>
          <a:p>
            <a:r>
              <a:rPr kumimoji="0" lang="de-DE" altLang="zh-TW" sz="2000">
                <a:solidFill>
                  <a:schemeClr val="tx2"/>
                </a:solidFill>
              </a:rPr>
              <a:t>[1] "factor"</a:t>
            </a:r>
          </a:p>
          <a:p>
            <a:r>
              <a:rPr kumimoji="0" lang="de-DE" altLang="zh-TW" sz="2000">
                <a:solidFill>
                  <a:schemeClr val="accent2"/>
                </a:solidFill>
              </a:rPr>
              <a:t>&gt; as.character(a)</a:t>
            </a:r>
          </a:p>
          <a:p>
            <a:r>
              <a:rPr kumimoji="0" lang="de-DE" altLang="zh-TW" sz="2000">
                <a:solidFill>
                  <a:schemeClr val="tx2"/>
                </a:solidFill>
              </a:rPr>
              <a:t>[</a:t>
            </a:r>
            <a:r>
              <a:rPr kumimoji="0" lang="en-US" sz="2000">
                <a:solidFill>
                  <a:schemeClr val="tx2"/>
                </a:solidFill>
              </a:rPr>
              <a:t>1</a:t>
            </a:r>
            <a:r>
              <a:rPr kumimoji="0" lang="de-DE" altLang="zh-TW" sz="2000">
                <a:solidFill>
                  <a:schemeClr val="tx2"/>
                </a:solidFill>
              </a:rPr>
              <a:t>] "Kolon(Rektum)"   "Magen"      </a:t>
            </a:r>
            <a:r>
              <a:rPr kumimoji="0" lang="en-US" sz="2000">
                <a:solidFill>
                  <a:schemeClr val="tx2"/>
                </a:solidFill>
              </a:rPr>
              <a:t>          </a:t>
            </a:r>
            <a:r>
              <a:rPr kumimoji="0" lang="de-DE" altLang="zh-TW" sz="2000">
                <a:solidFill>
                  <a:schemeClr val="tx2"/>
                </a:solidFill>
              </a:rPr>
              <a:t>"Magen"                     </a:t>
            </a:r>
          </a:p>
          <a:p>
            <a:r>
              <a:rPr kumimoji="0" lang="de-DE" altLang="zh-TW" sz="2000">
                <a:solidFill>
                  <a:schemeClr val="tx2"/>
                </a:solidFill>
              </a:rPr>
              <a:t>[</a:t>
            </a:r>
            <a:r>
              <a:rPr kumimoji="0" lang="en-US" sz="2000">
                <a:solidFill>
                  <a:schemeClr val="tx2"/>
                </a:solidFill>
              </a:rPr>
              <a:t>4</a:t>
            </a:r>
            <a:r>
              <a:rPr kumimoji="0" lang="de-DE" altLang="zh-TW" sz="2000">
                <a:solidFill>
                  <a:schemeClr val="tx2"/>
                </a:solidFill>
              </a:rPr>
              <a:t>] "Magen"           "Magen" </a:t>
            </a:r>
            <a:r>
              <a:rPr kumimoji="0" lang="en-US" sz="2000">
                <a:solidFill>
                  <a:schemeClr val="tx2"/>
                </a:solidFill>
              </a:rPr>
              <a:t>               </a:t>
            </a:r>
            <a:r>
              <a:rPr kumimoji="0" lang="de-DE" altLang="zh-TW" sz="2000">
                <a:solidFill>
                  <a:schemeClr val="tx2"/>
                </a:solidFill>
              </a:rPr>
              <a:t>"</a:t>
            </a:r>
            <a:r>
              <a:rPr kumimoji="0" lang="en-US" sz="2000">
                <a:solidFill>
                  <a:schemeClr val="tx2"/>
                </a:solidFill>
              </a:rPr>
              <a:t>R</a:t>
            </a:r>
            <a:r>
              <a:rPr kumimoji="0" lang="de-DE" altLang="zh-TW" sz="2000">
                <a:solidFill>
                  <a:schemeClr val="tx2"/>
                </a:solidFill>
              </a:rPr>
              <a:t>etroperitoneal"</a:t>
            </a:r>
          </a:p>
          <a:p>
            <a:r>
              <a:rPr kumimoji="0" lang="de-DE" altLang="zh-TW" sz="2000">
                <a:solidFill>
                  <a:schemeClr val="tx2"/>
                </a:solidFill>
              </a:rPr>
              <a:t>[</a:t>
            </a:r>
            <a:r>
              <a:rPr kumimoji="0" lang="en-US" sz="2000">
                <a:solidFill>
                  <a:schemeClr val="tx2"/>
                </a:solidFill>
              </a:rPr>
              <a:t>7</a:t>
            </a:r>
            <a:r>
              <a:rPr kumimoji="0" lang="de-DE" altLang="zh-TW" sz="2000">
                <a:solidFill>
                  <a:schemeClr val="tx2"/>
                </a:solidFill>
              </a:rPr>
              <a:t>] "Magen"           "Magen(retrogastral)" </a:t>
            </a:r>
            <a:r>
              <a:rPr kumimoji="0" lang="en-US" sz="2000">
                <a:solidFill>
                  <a:schemeClr val="tx2"/>
                </a:solidFill>
              </a:rPr>
              <a:t> </a:t>
            </a:r>
            <a:r>
              <a:rPr kumimoji="0" lang="de-DE" altLang="zh-TW" sz="2000">
                <a:solidFill>
                  <a:schemeClr val="tx2"/>
                </a:solidFill>
              </a:rPr>
              <a:t>"Magen"</a:t>
            </a:r>
            <a:endParaRPr kumimoji="0" lang="en-US" sz="2000">
              <a:solidFill>
                <a:schemeClr val="tx2"/>
              </a:solidFill>
            </a:endParaRPr>
          </a:p>
          <a:p>
            <a:r>
              <a:rPr kumimoji="0" lang="de-DE" altLang="zh-TW" sz="2000">
                <a:solidFill>
                  <a:schemeClr val="accent2"/>
                </a:solidFill>
              </a:rPr>
              <a:t>&gt; as.integer(a)</a:t>
            </a:r>
          </a:p>
          <a:p>
            <a:r>
              <a:rPr kumimoji="0" lang="de-DE" altLang="zh-TW" sz="2000">
                <a:solidFill>
                  <a:schemeClr val="tx2"/>
                </a:solidFill>
              </a:rPr>
              <a:t>[1] 1 2 2 2 2 4 2 3 2</a:t>
            </a:r>
            <a:endParaRPr kumimoji="0" lang="en-US" sz="2000">
              <a:solidFill>
                <a:schemeClr val="tx2"/>
              </a:solidFill>
            </a:endParaRPr>
          </a:p>
          <a:p>
            <a:r>
              <a:rPr kumimoji="0" lang="de-DE" altLang="zh-TW" sz="2000">
                <a:solidFill>
                  <a:schemeClr val="accent2"/>
                </a:solidFill>
              </a:rPr>
              <a:t>&gt; as.integer(as.character(a))</a:t>
            </a:r>
          </a:p>
          <a:p>
            <a:r>
              <a:rPr kumimoji="0" lang="de-DE" altLang="zh-TW" sz="2000">
                <a:solidFill>
                  <a:schemeClr val="tx2"/>
                </a:solidFill>
              </a:rPr>
              <a:t>[1] NA NA NA NA NA NA NA NA NA NA NA NA</a:t>
            </a:r>
          </a:p>
          <a:p>
            <a:r>
              <a:rPr kumimoji="0" lang="de-DE" altLang="zh-TW" sz="2000">
                <a:solidFill>
                  <a:schemeClr val="tx2"/>
                </a:solidFill>
              </a:rPr>
              <a:t>Warning message:  NAs introduced by coercion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352800" y="228600"/>
            <a:ext cx="2514600" cy="381000"/>
          </a:xfrm>
        </p:spPr>
        <p:txBody>
          <a:bodyPr/>
          <a:lstStyle/>
          <a:p>
            <a:r>
              <a:rPr lang="en-US" sz="2800">
                <a:solidFill>
                  <a:schemeClr val="accent2"/>
                </a:solidFill>
              </a:rPr>
              <a:t>Subsetting</a:t>
            </a:r>
            <a:endParaRPr lang="de-DE" altLang="zh-TW" sz="2800">
              <a:solidFill>
                <a:schemeClr val="accent2"/>
              </a:solidFill>
            </a:endParaRPr>
          </a:p>
        </p:txBody>
      </p:sp>
      <p:sp>
        <p:nvSpPr>
          <p:cNvPr id="54275" name="Rectangle 3"/>
          <p:cNvSpPr>
            <a:spLocks noChangeArrowheads="1"/>
          </p:cNvSpPr>
          <p:nvPr/>
        </p:nvSpPr>
        <p:spPr bwMode="auto">
          <a:xfrm>
            <a:off x="228600" y="669925"/>
            <a:ext cx="86868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t>Individual elements of a vector, matrix, array or data frame are accessed with “[ ]” by specifying their index, or their name</a:t>
            </a:r>
          </a:p>
          <a:p>
            <a:r>
              <a:rPr kumimoji="0" lang="en-US">
                <a:solidFill>
                  <a:schemeClr val="accent2"/>
                </a:solidFill>
              </a:rPr>
              <a:t>&gt; a</a:t>
            </a:r>
          </a:p>
          <a:p>
            <a:r>
              <a:rPr kumimoji="0" lang="en-US">
                <a:solidFill>
                  <a:schemeClr val="accent2"/>
                </a:solidFill>
              </a:rPr>
              <a:t>               localisation    tumorsize     progress</a:t>
            </a:r>
          </a:p>
          <a:p>
            <a:r>
              <a:rPr kumimoji="0" lang="en-US">
                <a:solidFill>
                  <a:schemeClr val="accent2"/>
                </a:solidFill>
              </a:rPr>
              <a:t>XX348     proximal           6.3                0</a:t>
            </a:r>
          </a:p>
          <a:p>
            <a:r>
              <a:rPr kumimoji="0" lang="en-US">
                <a:solidFill>
                  <a:schemeClr val="accent2"/>
                </a:solidFill>
              </a:rPr>
              <a:t>XX234       distal               8.0                1</a:t>
            </a:r>
          </a:p>
          <a:p>
            <a:r>
              <a:rPr kumimoji="0" lang="en-US">
                <a:solidFill>
                  <a:schemeClr val="accent2"/>
                </a:solidFill>
              </a:rPr>
              <a:t>XX987     proximal          10.0               0</a:t>
            </a:r>
            <a:endParaRPr kumimoji="0" lang="en-US"/>
          </a:p>
          <a:p>
            <a:r>
              <a:rPr kumimoji="0" lang="en-US"/>
              <a:t>&gt; a[3, 2]</a:t>
            </a:r>
          </a:p>
          <a:p>
            <a:r>
              <a:rPr kumimoji="0" lang="en-US"/>
              <a:t>[1] 10</a:t>
            </a:r>
            <a:endParaRPr kumimoji="0" lang="en-US">
              <a:solidFill>
                <a:schemeClr val="accent2"/>
              </a:solidFill>
            </a:endParaRPr>
          </a:p>
          <a:p>
            <a:r>
              <a:rPr kumimoji="0" lang="en-US">
                <a:solidFill>
                  <a:schemeClr val="accent2"/>
                </a:solidFill>
              </a:rPr>
              <a:t>&gt; a["XX987", "tumorsize"]</a:t>
            </a:r>
          </a:p>
          <a:p>
            <a:r>
              <a:rPr kumimoji="0" lang="en-US">
                <a:solidFill>
                  <a:schemeClr val="accent2"/>
                </a:solidFill>
              </a:rPr>
              <a:t>[1] 10</a:t>
            </a:r>
            <a:endParaRPr kumimoji="0" lang="en-US"/>
          </a:p>
          <a:p>
            <a:r>
              <a:rPr kumimoji="0" lang="de-DE" altLang="zh-TW"/>
              <a:t>&gt; a["XX987",]</a:t>
            </a:r>
          </a:p>
          <a:p>
            <a:r>
              <a:rPr kumimoji="0" lang="de-DE" altLang="zh-TW"/>
              <a:t>               </a:t>
            </a:r>
            <a:r>
              <a:rPr kumimoji="0" lang="en-US"/>
              <a:t>l</a:t>
            </a:r>
            <a:r>
              <a:rPr kumimoji="0" lang="de-DE" altLang="zh-TW"/>
              <a:t>o</a:t>
            </a:r>
            <a:r>
              <a:rPr kumimoji="0" lang="en-US"/>
              <a:t>c</a:t>
            </a:r>
            <a:r>
              <a:rPr kumimoji="0" lang="de-DE" altLang="zh-TW"/>
              <a:t>alisation     tumorsize      </a:t>
            </a:r>
            <a:r>
              <a:rPr kumimoji="0" lang="en-US"/>
              <a:t>p</a:t>
            </a:r>
            <a:r>
              <a:rPr kumimoji="0" lang="de-DE" altLang="zh-TW"/>
              <a:t>rogress</a:t>
            </a:r>
          </a:p>
          <a:p>
            <a:r>
              <a:rPr kumimoji="0" lang="de-DE" altLang="zh-TW"/>
              <a:t>XX987     proximal             10                  0</a:t>
            </a:r>
          </a:p>
          <a:p>
            <a:endParaRPr kumimoji="0" lang="en-US">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050"/>
          <p:cNvSpPr>
            <a:spLocks noGrp="1" noChangeArrowheads="1"/>
          </p:cNvSpPr>
          <p:nvPr>
            <p:ph type="title"/>
          </p:nvPr>
        </p:nvSpPr>
        <p:spPr>
          <a:xfrm>
            <a:off x="685800" y="381000"/>
            <a:ext cx="7772400" cy="609600"/>
          </a:xfrm>
        </p:spPr>
        <p:txBody>
          <a:bodyPr/>
          <a:lstStyle/>
          <a:p>
            <a:r>
              <a:rPr lang="en-US" altLang="zh-TW" sz="3200"/>
              <a:t>Outline</a:t>
            </a:r>
          </a:p>
        </p:txBody>
      </p:sp>
      <p:sp>
        <p:nvSpPr>
          <p:cNvPr id="48131" name="Rectangle 2051"/>
          <p:cNvSpPr>
            <a:spLocks noGrp="1" noChangeArrowheads="1"/>
          </p:cNvSpPr>
          <p:nvPr>
            <p:ph type="body" sz="half" idx="1"/>
          </p:nvPr>
        </p:nvSpPr>
        <p:spPr>
          <a:xfrm>
            <a:off x="228600" y="1219200"/>
            <a:ext cx="4267200" cy="5334000"/>
          </a:xfrm>
        </p:spPr>
        <p:txBody>
          <a:bodyPr/>
          <a:lstStyle/>
          <a:p>
            <a:pPr marL="187325" indent="-187325"/>
            <a:r>
              <a:rPr lang="en-US" altLang="zh-TW" sz="2400"/>
              <a:t>Introduction: </a:t>
            </a:r>
            <a:endParaRPr lang="en-US" altLang="zh-TW" sz="2000"/>
          </a:p>
          <a:p>
            <a:pPr marL="574675" lvl="1" indent="-185738"/>
            <a:r>
              <a:rPr lang="en-US" altLang="zh-TW" sz="2000"/>
              <a:t>Historical development</a:t>
            </a:r>
          </a:p>
          <a:p>
            <a:pPr marL="574675" lvl="1" indent="-185738"/>
            <a:r>
              <a:rPr lang="en-US" altLang="zh-TW" sz="2000"/>
              <a:t>S, Splus</a:t>
            </a:r>
          </a:p>
          <a:p>
            <a:pPr marL="574675" lvl="1" indent="-185738"/>
            <a:r>
              <a:rPr lang="en-US" altLang="zh-TW" sz="2000"/>
              <a:t>Capability</a:t>
            </a:r>
          </a:p>
          <a:p>
            <a:pPr marL="574675" lvl="1" indent="-185738"/>
            <a:r>
              <a:rPr lang="en-US" altLang="zh-TW" sz="2000"/>
              <a:t>Statistical Analysis</a:t>
            </a:r>
          </a:p>
          <a:p>
            <a:pPr marL="187325" indent="-187325"/>
            <a:r>
              <a:rPr lang="en-US" altLang="zh-TW" sz="2400"/>
              <a:t>References</a:t>
            </a:r>
          </a:p>
          <a:p>
            <a:pPr marL="187325" indent="-187325"/>
            <a:r>
              <a:rPr lang="en-US" altLang="zh-TW" sz="2400"/>
              <a:t>Calculator </a:t>
            </a:r>
          </a:p>
          <a:p>
            <a:pPr marL="187325" indent="-187325"/>
            <a:r>
              <a:rPr lang="en-US" altLang="zh-TW" sz="2400"/>
              <a:t>Data Type</a:t>
            </a:r>
          </a:p>
          <a:p>
            <a:pPr marL="187325" indent="-187325"/>
            <a:r>
              <a:rPr lang="en-US" altLang="zh-TW" sz="2400"/>
              <a:t>Resources</a:t>
            </a:r>
          </a:p>
          <a:p>
            <a:pPr marL="187325" indent="-187325"/>
            <a:r>
              <a:rPr lang="en-US" altLang="zh-TW" sz="2400"/>
              <a:t>Simulation and Statistical Tables </a:t>
            </a:r>
          </a:p>
          <a:p>
            <a:pPr marL="574675" lvl="1" indent="-185738"/>
            <a:r>
              <a:rPr lang="en-US" altLang="zh-TW" sz="2000"/>
              <a:t>Probability distributions</a:t>
            </a:r>
          </a:p>
          <a:p>
            <a:pPr marL="187325" indent="-187325"/>
            <a:r>
              <a:rPr lang="en-US" altLang="zh-TW" sz="2400"/>
              <a:t>Programming</a:t>
            </a:r>
          </a:p>
        </p:txBody>
      </p:sp>
      <p:sp>
        <p:nvSpPr>
          <p:cNvPr id="48132" name="Rectangle 2052"/>
          <p:cNvSpPr>
            <a:spLocks noGrp="1" noChangeArrowheads="1"/>
          </p:cNvSpPr>
          <p:nvPr>
            <p:ph type="body" sz="half" idx="2"/>
          </p:nvPr>
        </p:nvSpPr>
        <p:spPr>
          <a:xfrm>
            <a:off x="4648200" y="1219200"/>
            <a:ext cx="4191000" cy="5334000"/>
          </a:xfrm>
        </p:spPr>
        <p:txBody>
          <a:bodyPr/>
          <a:lstStyle/>
          <a:p>
            <a:pPr marL="574675" lvl="1" indent="-185738"/>
            <a:r>
              <a:rPr lang="en-US" altLang="zh-TW" sz="2000"/>
              <a:t>Grouping, loops and conditional execution</a:t>
            </a:r>
          </a:p>
          <a:p>
            <a:pPr marL="574675" lvl="1" indent="-185738"/>
            <a:r>
              <a:rPr lang="en-US" altLang="zh-TW" sz="2000"/>
              <a:t>Function</a:t>
            </a:r>
          </a:p>
          <a:p>
            <a:pPr marL="187325" indent="-187325"/>
            <a:r>
              <a:rPr lang="en-US" altLang="zh-TW" sz="2400"/>
              <a:t>Reading and writing data from files</a:t>
            </a:r>
          </a:p>
          <a:p>
            <a:pPr marL="187325" indent="-187325"/>
            <a:r>
              <a:rPr lang="en-US" altLang="zh-TW" sz="2400"/>
              <a:t>Modeling</a:t>
            </a:r>
          </a:p>
          <a:p>
            <a:pPr marL="574675" lvl="1" indent="-185738"/>
            <a:r>
              <a:rPr lang="en-US" altLang="zh-TW" sz="1800"/>
              <a:t>Regression</a:t>
            </a:r>
          </a:p>
          <a:p>
            <a:pPr marL="574675" lvl="1" indent="-185738"/>
            <a:r>
              <a:rPr lang="en-US" altLang="zh-TW" sz="1800"/>
              <a:t>ANOVA</a:t>
            </a:r>
          </a:p>
          <a:p>
            <a:pPr marL="187325" indent="-187325"/>
            <a:r>
              <a:rPr lang="en-US" altLang="zh-TW" sz="2400"/>
              <a:t>Data Analysis on Association</a:t>
            </a:r>
          </a:p>
          <a:p>
            <a:pPr marL="574675" lvl="1" indent="-185738"/>
            <a:r>
              <a:rPr lang="en-US" altLang="zh-TW"/>
              <a:t>Lottery</a:t>
            </a:r>
          </a:p>
          <a:p>
            <a:pPr marL="574675" lvl="1" indent="-185738"/>
            <a:r>
              <a:rPr lang="en-US" altLang="zh-TW"/>
              <a:t>Geyser</a:t>
            </a:r>
          </a:p>
          <a:p>
            <a:pPr marL="187325" indent="-187325"/>
            <a:r>
              <a:rPr lang="en-US" altLang="zh-TW" sz="2400"/>
              <a:t>Smoothing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096000" y="228600"/>
            <a:ext cx="2743200" cy="990600"/>
          </a:xfrm>
          <a:solidFill>
            <a:srgbClr val="CCFFFF"/>
          </a:solidFill>
          <a:ln/>
          <a:effectLst>
            <a:outerShdw dist="107763" dir="2700000" algn="ctr" rotWithShape="0">
              <a:schemeClr val="bg2"/>
            </a:outerShdw>
          </a:effectLst>
          <a:extLst>
            <a:ext uri="{91240B29-F687-4F45-9708-019B960494DF}">
              <a14:hiddenLine xmlns:a14="http://schemas.microsoft.com/office/drawing/2010/main" w="9525">
                <a:solidFill>
                  <a:schemeClr val="accent2"/>
                </a:solidFill>
                <a:miter lim="800000"/>
                <a:headEnd/>
                <a:tailEnd/>
              </a14:hiddenLine>
            </a:ext>
          </a:extLst>
        </p:spPr>
        <p:txBody>
          <a:bodyPr/>
          <a:lstStyle/>
          <a:p>
            <a:r>
              <a:rPr lang="en-US" sz="2800">
                <a:solidFill>
                  <a:schemeClr val="accent2"/>
                </a:solidFill>
              </a:rPr>
              <a:t>Subsetting</a:t>
            </a:r>
            <a:endParaRPr lang="de-DE" altLang="zh-TW" sz="2800">
              <a:solidFill>
                <a:schemeClr val="accent2"/>
              </a:solidFill>
            </a:endParaRPr>
          </a:p>
        </p:txBody>
      </p:sp>
      <p:sp>
        <p:nvSpPr>
          <p:cNvPr id="55299" name="Rectangle 3"/>
          <p:cNvSpPr>
            <a:spLocks noChangeArrowheads="1"/>
          </p:cNvSpPr>
          <p:nvPr/>
        </p:nvSpPr>
        <p:spPr bwMode="auto">
          <a:xfrm>
            <a:off x="304800" y="152400"/>
            <a:ext cx="54102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0" lang="en-US" sz="2000" b="1"/>
              <a:t>&gt; </a:t>
            </a:r>
            <a:r>
              <a:rPr kumimoji="0" lang="en-US" sz="2000"/>
              <a:t>a</a:t>
            </a:r>
          </a:p>
          <a:p>
            <a:pPr>
              <a:lnSpc>
                <a:spcPct val="90000"/>
              </a:lnSpc>
            </a:pPr>
            <a:r>
              <a:rPr kumimoji="0" lang="en-US" sz="2000"/>
              <a:t>      </a:t>
            </a:r>
            <a:r>
              <a:rPr kumimoji="0" lang="en-US" altLang="zh-TW" sz="2000"/>
              <a:t>         </a:t>
            </a:r>
            <a:r>
              <a:rPr kumimoji="0" lang="en-US" sz="2000"/>
              <a:t>localisation </a:t>
            </a:r>
            <a:r>
              <a:rPr kumimoji="0" lang="en-US" altLang="zh-TW" sz="2000"/>
              <a:t>  </a:t>
            </a:r>
            <a:r>
              <a:rPr kumimoji="0" lang="en-US" sz="2000"/>
              <a:t>tumorsize </a:t>
            </a:r>
            <a:r>
              <a:rPr kumimoji="0" lang="en-US" altLang="zh-TW" sz="2000"/>
              <a:t>     </a:t>
            </a:r>
            <a:r>
              <a:rPr kumimoji="0" lang="en-US" sz="2000"/>
              <a:t>progress</a:t>
            </a:r>
          </a:p>
          <a:p>
            <a:pPr>
              <a:lnSpc>
                <a:spcPct val="90000"/>
              </a:lnSpc>
            </a:pPr>
            <a:r>
              <a:rPr kumimoji="0" lang="en-US" sz="2000"/>
              <a:t>XX348     proximal       </a:t>
            </a:r>
            <a:r>
              <a:rPr kumimoji="0" lang="en-US" altLang="zh-TW" sz="2000"/>
              <a:t>   </a:t>
            </a:r>
            <a:r>
              <a:rPr kumimoji="0" lang="en-US" sz="2000"/>
              <a:t>6.3        </a:t>
            </a:r>
            <a:r>
              <a:rPr kumimoji="0" lang="en-US" altLang="zh-TW" sz="2000"/>
              <a:t>          </a:t>
            </a:r>
            <a:r>
              <a:rPr kumimoji="0" lang="en-US" sz="2000"/>
              <a:t>0</a:t>
            </a:r>
          </a:p>
          <a:p>
            <a:pPr>
              <a:lnSpc>
                <a:spcPct val="90000"/>
              </a:lnSpc>
            </a:pPr>
            <a:r>
              <a:rPr kumimoji="0" lang="en-US" sz="2000"/>
              <a:t>XX234       distal       </a:t>
            </a:r>
            <a:r>
              <a:rPr kumimoji="0" lang="en-US" altLang="zh-TW" sz="2000"/>
              <a:t>       </a:t>
            </a:r>
            <a:r>
              <a:rPr kumimoji="0" lang="en-US" sz="2000"/>
              <a:t>8.0        </a:t>
            </a:r>
            <a:r>
              <a:rPr kumimoji="0" lang="en-US" altLang="zh-TW" sz="2000"/>
              <a:t>          </a:t>
            </a:r>
            <a:r>
              <a:rPr kumimoji="0" lang="en-US" sz="2000"/>
              <a:t>1</a:t>
            </a:r>
          </a:p>
          <a:p>
            <a:pPr>
              <a:lnSpc>
                <a:spcPct val="90000"/>
              </a:lnSpc>
            </a:pPr>
            <a:r>
              <a:rPr kumimoji="0" lang="en-US" sz="2000"/>
              <a:t>XX987     proximal      </a:t>
            </a:r>
            <a:r>
              <a:rPr kumimoji="0" lang="en-US" altLang="zh-TW" sz="2000"/>
              <a:t>  </a:t>
            </a:r>
            <a:r>
              <a:rPr kumimoji="0" lang="en-US" sz="2000"/>
              <a:t>10.0        </a:t>
            </a:r>
            <a:r>
              <a:rPr kumimoji="0" lang="en-US" altLang="zh-TW" sz="2000"/>
              <a:t>          </a:t>
            </a:r>
            <a:r>
              <a:rPr kumimoji="0" lang="en-US" sz="2000"/>
              <a:t>0</a:t>
            </a:r>
          </a:p>
          <a:p>
            <a:pPr>
              <a:lnSpc>
                <a:spcPct val="90000"/>
              </a:lnSpc>
            </a:pPr>
            <a:r>
              <a:rPr kumimoji="0" lang="de-DE" altLang="zh-TW" sz="2000">
                <a:solidFill>
                  <a:schemeClr val="accent2"/>
                </a:solidFill>
              </a:rPr>
              <a:t>&gt; a[c(1,3),]</a:t>
            </a:r>
          </a:p>
          <a:p>
            <a:pPr>
              <a:lnSpc>
                <a:spcPct val="90000"/>
              </a:lnSpc>
            </a:pPr>
            <a:r>
              <a:rPr kumimoji="0" lang="de-DE" altLang="zh-TW" sz="2000">
                <a:solidFill>
                  <a:schemeClr val="accent2"/>
                </a:solidFill>
              </a:rPr>
              <a:t>               </a:t>
            </a:r>
            <a:r>
              <a:rPr kumimoji="0" lang="en-US" sz="2000">
                <a:solidFill>
                  <a:schemeClr val="accent2"/>
                </a:solidFill>
              </a:rPr>
              <a:t>l</a:t>
            </a:r>
            <a:r>
              <a:rPr kumimoji="0" lang="de-DE" altLang="zh-TW" sz="2000">
                <a:solidFill>
                  <a:schemeClr val="accent2"/>
                </a:solidFill>
              </a:rPr>
              <a:t>o</a:t>
            </a:r>
            <a:r>
              <a:rPr kumimoji="0" lang="en-US" sz="2000">
                <a:solidFill>
                  <a:schemeClr val="accent2"/>
                </a:solidFill>
              </a:rPr>
              <a:t>c</a:t>
            </a:r>
            <a:r>
              <a:rPr kumimoji="0" lang="de-DE" altLang="zh-TW" sz="2000">
                <a:solidFill>
                  <a:schemeClr val="accent2"/>
                </a:solidFill>
              </a:rPr>
              <a:t>alisation      tumorsize   </a:t>
            </a:r>
            <a:r>
              <a:rPr kumimoji="0" lang="en-US" sz="2000">
                <a:solidFill>
                  <a:schemeClr val="accent2"/>
                </a:solidFill>
              </a:rPr>
              <a:t>p</a:t>
            </a:r>
            <a:r>
              <a:rPr kumimoji="0" lang="de-DE" altLang="zh-TW" sz="2000">
                <a:solidFill>
                  <a:schemeClr val="accent2"/>
                </a:solidFill>
              </a:rPr>
              <a:t>rogress</a:t>
            </a:r>
          </a:p>
          <a:p>
            <a:pPr>
              <a:lnSpc>
                <a:spcPct val="90000"/>
              </a:lnSpc>
            </a:pPr>
            <a:r>
              <a:rPr kumimoji="0" lang="de-DE" altLang="zh-TW" sz="2000">
                <a:solidFill>
                  <a:schemeClr val="accent2"/>
                </a:solidFill>
              </a:rPr>
              <a:t>XX348     proximal             6.3               0</a:t>
            </a:r>
          </a:p>
          <a:p>
            <a:pPr>
              <a:lnSpc>
                <a:spcPct val="90000"/>
              </a:lnSpc>
            </a:pPr>
            <a:r>
              <a:rPr kumimoji="0" lang="de-DE" altLang="zh-TW" sz="2000">
                <a:solidFill>
                  <a:schemeClr val="accent2"/>
                </a:solidFill>
              </a:rPr>
              <a:t>XX987     proximal           10.0               0</a:t>
            </a:r>
            <a:endParaRPr kumimoji="0" lang="en-US" sz="2000">
              <a:solidFill>
                <a:schemeClr val="accent2"/>
              </a:solidFill>
            </a:endParaRPr>
          </a:p>
          <a:p>
            <a:pPr>
              <a:lnSpc>
                <a:spcPct val="90000"/>
              </a:lnSpc>
            </a:pPr>
            <a:r>
              <a:rPr kumimoji="0" lang="de-DE" altLang="zh-TW" sz="2000"/>
              <a:t>&gt; a[c(T,F,T),]</a:t>
            </a:r>
          </a:p>
          <a:p>
            <a:pPr>
              <a:lnSpc>
                <a:spcPct val="90000"/>
              </a:lnSpc>
            </a:pPr>
            <a:r>
              <a:rPr kumimoji="0" lang="de-DE" altLang="zh-TW" sz="2000"/>
              <a:t>                </a:t>
            </a:r>
            <a:r>
              <a:rPr kumimoji="0" lang="en-US" sz="2000"/>
              <a:t>l</a:t>
            </a:r>
            <a:r>
              <a:rPr kumimoji="0" lang="de-DE" altLang="zh-TW" sz="2000"/>
              <a:t>o</a:t>
            </a:r>
            <a:r>
              <a:rPr kumimoji="0" lang="en-US" sz="2000"/>
              <a:t>c</a:t>
            </a:r>
            <a:r>
              <a:rPr kumimoji="0" lang="de-DE" altLang="zh-TW" sz="2000"/>
              <a:t>alisation    tumorsize    </a:t>
            </a:r>
            <a:r>
              <a:rPr kumimoji="0" lang="en-US" sz="2000"/>
              <a:t>p</a:t>
            </a:r>
            <a:r>
              <a:rPr kumimoji="0" lang="de-DE" altLang="zh-TW" sz="2000"/>
              <a:t>rogress</a:t>
            </a:r>
          </a:p>
          <a:p>
            <a:pPr>
              <a:lnSpc>
                <a:spcPct val="90000"/>
              </a:lnSpc>
            </a:pPr>
            <a:r>
              <a:rPr kumimoji="0" lang="de-DE" altLang="zh-TW" sz="2000"/>
              <a:t>XX348     proximal            6.3                0</a:t>
            </a:r>
          </a:p>
          <a:p>
            <a:pPr>
              <a:lnSpc>
                <a:spcPct val="90000"/>
              </a:lnSpc>
            </a:pPr>
            <a:r>
              <a:rPr kumimoji="0" lang="de-DE" altLang="zh-TW" sz="2000"/>
              <a:t>XX987     proximal          10.0                0</a:t>
            </a:r>
            <a:endParaRPr kumimoji="0" lang="en-US" sz="2000"/>
          </a:p>
          <a:p>
            <a:pPr>
              <a:lnSpc>
                <a:spcPct val="90000"/>
              </a:lnSpc>
            </a:pPr>
            <a:r>
              <a:rPr kumimoji="0" lang="de-DE" altLang="zh-TW" sz="2000">
                <a:solidFill>
                  <a:schemeClr val="accent2"/>
                </a:solidFill>
              </a:rPr>
              <a:t>&gt; a$</a:t>
            </a:r>
            <a:r>
              <a:rPr kumimoji="0" lang="en-US" sz="2000">
                <a:solidFill>
                  <a:schemeClr val="accent2"/>
                </a:solidFill>
              </a:rPr>
              <a:t>l</a:t>
            </a:r>
            <a:r>
              <a:rPr kumimoji="0" lang="de-DE" altLang="zh-TW" sz="2000">
                <a:solidFill>
                  <a:schemeClr val="accent2"/>
                </a:solidFill>
              </a:rPr>
              <a:t>o</a:t>
            </a:r>
            <a:r>
              <a:rPr kumimoji="0" lang="en-US" sz="2000">
                <a:solidFill>
                  <a:schemeClr val="accent2"/>
                </a:solidFill>
              </a:rPr>
              <a:t>c</a:t>
            </a:r>
            <a:r>
              <a:rPr kumimoji="0" lang="de-DE" altLang="zh-TW" sz="2000">
                <a:solidFill>
                  <a:schemeClr val="accent2"/>
                </a:solidFill>
              </a:rPr>
              <a:t>alisation</a:t>
            </a:r>
          </a:p>
          <a:p>
            <a:pPr>
              <a:lnSpc>
                <a:spcPct val="90000"/>
              </a:lnSpc>
            </a:pPr>
            <a:r>
              <a:rPr kumimoji="0" lang="de-DE" altLang="zh-TW" sz="2000">
                <a:solidFill>
                  <a:schemeClr val="accent2"/>
                </a:solidFill>
              </a:rPr>
              <a:t>[1] "proximal" "distal"   "proximal"</a:t>
            </a:r>
            <a:endParaRPr kumimoji="0" lang="en-US" sz="2000">
              <a:solidFill>
                <a:schemeClr val="accent2"/>
              </a:solidFill>
            </a:endParaRPr>
          </a:p>
          <a:p>
            <a:pPr>
              <a:lnSpc>
                <a:spcPct val="90000"/>
              </a:lnSpc>
            </a:pPr>
            <a:r>
              <a:rPr kumimoji="0" lang="de-DE" altLang="zh-TW" sz="2000"/>
              <a:t>&gt;  a$</a:t>
            </a:r>
            <a:r>
              <a:rPr kumimoji="0" lang="en-US" sz="2000"/>
              <a:t>l</a:t>
            </a:r>
            <a:r>
              <a:rPr kumimoji="0" lang="de-DE" altLang="zh-TW" sz="2000"/>
              <a:t>o</a:t>
            </a:r>
            <a:r>
              <a:rPr kumimoji="0" lang="en-US" sz="2000"/>
              <a:t>c</a:t>
            </a:r>
            <a:r>
              <a:rPr kumimoji="0" lang="de-DE" altLang="zh-TW" sz="2000"/>
              <a:t>alisation=="proximal"</a:t>
            </a:r>
          </a:p>
          <a:p>
            <a:pPr>
              <a:lnSpc>
                <a:spcPct val="90000"/>
              </a:lnSpc>
            </a:pPr>
            <a:r>
              <a:rPr kumimoji="0" lang="de-DE" altLang="zh-TW" sz="2000"/>
              <a:t>[1]  TRUE FALSE  TRUE</a:t>
            </a:r>
            <a:endParaRPr kumimoji="0" lang="en-US" sz="2000">
              <a:solidFill>
                <a:schemeClr val="accent2"/>
              </a:solidFill>
            </a:endParaRPr>
          </a:p>
          <a:p>
            <a:pPr>
              <a:lnSpc>
                <a:spcPct val="90000"/>
              </a:lnSpc>
            </a:pPr>
            <a:r>
              <a:rPr kumimoji="0" lang="de-DE" altLang="zh-TW" sz="2000">
                <a:solidFill>
                  <a:schemeClr val="accent2"/>
                </a:solidFill>
              </a:rPr>
              <a:t>&gt; a[ a$</a:t>
            </a:r>
            <a:r>
              <a:rPr kumimoji="0" lang="en-US" sz="2000">
                <a:solidFill>
                  <a:schemeClr val="accent2"/>
                </a:solidFill>
              </a:rPr>
              <a:t>l</a:t>
            </a:r>
            <a:r>
              <a:rPr kumimoji="0" lang="de-DE" altLang="zh-TW" sz="2000">
                <a:solidFill>
                  <a:schemeClr val="accent2"/>
                </a:solidFill>
              </a:rPr>
              <a:t>o</a:t>
            </a:r>
            <a:r>
              <a:rPr kumimoji="0" lang="en-US" sz="2000">
                <a:solidFill>
                  <a:schemeClr val="accent2"/>
                </a:solidFill>
              </a:rPr>
              <a:t>c</a:t>
            </a:r>
            <a:r>
              <a:rPr kumimoji="0" lang="de-DE" altLang="zh-TW" sz="2000">
                <a:solidFill>
                  <a:schemeClr val="accent2"/>
                </a:solidFill>
              </a:rPr>
              <a:t>alisation=="proximal", ]</a:t>
            </a:r>
          </a:p>
          <a:p>
            <a:pPr>
              <a:lnSpc>
                <a:spcPct val="90000"/>
              </a:lnSpc>
            </a:pPr>
            <a:r>
              <a:rPr kumimoji="0" lang="de-DE" altLang="zh-TW" sz="2000">
                <a:solidFill>
                  <a:schemeClr val="accent2"/>
                </a:solidFill>
              </a:rPr>
              <a:t>               </a:t>
            </a:r>
            <a:r>
              <a:rPr kumimoji="0" lang="en-US" sz="2000">
                <a:solidFill>
                  <a:schemeClr val="accent2"/>
                </a:solidFill>
              </a:rPr>
              <a:t>l</a:t>
            </a:r>
            <a:r>
              <a:rPr kumimoji="0" lang="de-DE" altLang="zh-TW" sz="2000">
                <a:solidFill>
                  <a:schemeClr val="accent2"/>
                </a:solidFill>
              </a:rPr>
              <a:t>o</a:t>
            </a:r>
            <a:r>
              <a:rPr kumimoji="0" lang="en-US" sz="2000">
                <a:solidFill>
                  <a:schemeClr val="accent2"/>
                </a:solidFill>
              </a:rPr>
              <a:t>c</a:t>
            </a:r>
            <a:r>
              <a:rPr kumimoji="0" lang="de-DE" altLang="zh-TW" sz="2000">
                <a:solidFill>
                  <a:schemeClr val="accent2"/>
                </a:solidFill>
              </a:rPr>
              <a:t>alisation tumorsize   </a:t>
            </a:r>
            <a:r>
              <a:rPr kumimoji="0" lang="en-US" sz="2000">
                <a:solidFill>
                  <a:schemeClr val="accent2"/>
                </a:solidFill>
              </a:rPr>
              <a:t>p</a:t>
            </a:r>
            <a:r>
              <a:rPr kumimoji="0" lang="de-DE" altLang="zh-TW" sz="2000">
                <a:solidFill>
                  <a:schemeClr val="accent2"/>
                </a:solidFill>
              </a:rPr>
              <a:t>rogress</a:t>
            </a:r>
          </a:p>
          <a:p>
            <a:pPr>
              <a:lnSpc>
                <a:spcPct val="90000"/>
              </a:lnSpc>
            </a:pPr>
            <a:r>
              <a:rPr kumimoji="0" lang="de-DE" altLang="zh-TW" sz="2000">
                <a:solidFill>
                  <a:schemeClr val="accent2"/>
                </a:solidFill>
              </a:rPr>
              <a:t>XX348     proximal        6.3              0</a:t>
            </a:r>
          </a:p>
          <a:p>
            <a:pPr>
              <a:lnSpc>
                <a:spcPct val="90000"/>
              </a:lnSpc>
            </a:pPr>
            <a:r>
              <a:rPr kumimoji="0" lang="de-DE" altLang="zh-TW" sz="2000">
                <a:solidFill>
                  <a:schemeClr val="accent2"/>
                </a:solidFill>
              </a:rPr>
              <a:t>XX987     proximal      10.0              0</a:t>
            </a:r>
          </a:p>
        </p:txBody>
      </p:sp>
      <p:sp>
        <p:nvSpPr>
          <p:cNvPr id="55300" name="Text Box 4"/>
          <p:cNvSpPr txBox="1">
            <a:spLocks noChangeArrowheads="1"/>
          </p:cNvSpPr>
          <p:nvPr/>
        </p:nvSpPr>
        <p:spPr bwMode="auto">
          <a:xfrm>
            <a:off x="6172200" y="1752600"/>
            <a:ext cx="228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sz="2000">
                <a:solidFill>
                  <a:schemeClr val="accent2"/>
                </a:solidFill>
              </a:rPr>
              <a:t>subset rows by a vector of indices</a:t>
            </a:r>
            <a:endParaRPr kumimoji="0" lang="de-DE" altLang="zh-TW" sz="2000">
              <a:solidFill>
                <a:schemeClr val="accent2"/>
              </a:solidFill>
            </a:endParaRPr>
          </a:p>
        </p:txBody>
      </p:sp>
      <p:sp>
        <p:nvSpPr>
          <p:cNvPr id="55301" name="Text Box 5"/>
          <p:cNvSpPr txBox="1">
            <a:spLocks noChangeArrowheads="1"/>
          </p:cNvSpPr>
          <p:nvPr/>
        </p:nvSpPr>
        <p:spPr bwMode="auto">
          <a:xfrm>
            <a:off x="6227763" y="2924175"/>
            <a:ext cx="228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sz="2000">
                <a:solidFill>
                  <a:schemeClr val="tx2"/>
                </a:solidFill>
              </a:rPr>
              <a:t>subset rows by a logical vector</a:t>
            </a:r>
            <a:endParaRPr kumimoji="0" lang="de-DE" altLang="zh-TW" sz="2000">
              <a:solidFill>
                <a:schemeClr val="tx2"/>
              </a:solidFill>
            </a:endParaRPr>
          </a:p>
        </p:txBody>
      </p:sp>
      <p:sp>
        <p:nvSpPr>
          <p:cNvPr id="55302" name="Text Box 6"/>
          <p:cNvSpPr txBox="1">
            <a:spLocks noChangeArrowheads="1"/>
          </p:cNvSpPr>
          <p:nvPr/>
        </p:nvSpPr>
        <p:spPr bwMode="auto">
          <a:xfrm>
            <a:off x="6172200" y="4191000"/>
            <a:ext cx="281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sz="2000">
                <a:solidFill>
                  <a:schemeClr val="accent2"/>
                </a:solidFill>
              </a:rPr>
              <a:t>subset a column</a:t>
            </a:r>
            <a:endParaRPr kumimoji="0" lang="de-DE" altLang="zh-TW" sz="2000">
              <a:solidFill>
                <a:schemeClr val="accent2"/>
              </a:solidFill>
            </a:endParaRPr>
          </a:p>
        </p:txBody>
      </p:sp>
      <p:sp>
        <p:nvSpPr>
          <p:cNvPr id="55303" name="Text Box 7"/>
          <p:cNvSpPr txBox="1">
            <a:spLocks noChangeArrowheads="1"/>
          </p:cNvSpPr>
          <p:nvPr/>
        </p:nvSpPr>
        <p:spPr bwMode="auto">
          <a:xfrm>
            <a:off x="6172200" y="4800600"/>
            <a:ext cx="2819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sz="2000">
                <a:solidFill>
                  <a:schemeClr val="tx2"/>
                </a:solidFill>
              </a:rPr>
              <a:t>comparison resulting in logical vector </a:t>
            </a:r>
            <a:endParaRPr kumimoji="0" lang="de-DE" altLang="zh-TW" sz="2000">
              <a:solidFill>
                <a:schemeClr val="tx2"/>
              </a:solidFill>
            </a:endParaRPr>
          </a:p>
        </p:txBody>
      </p:sp>
      <p:sp>
        <p:nvSpPr>
          <p:cNvPr id="55304" name="Text Box 8"/>
          <p:cNvSpPr txBox="1">
            <a:spLocks noChangeArrowheads="1"/>
          </p:cNvSpPr>
          <p:nvPr/>
        </p:nvSpPr>
        <p:spPr bwMode="auto">
          <a:xfrm>
            <a:off x="6248400" y="5734050"/>
            <a:ext cx="2438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sz="2000">
                <a:solidFill>
                  <a:schemeClr val="accent2"/>
                </a:solidFill>
              </a:rPr>
              <a:t>subset the selected rows</a:t>
            </a:r>
            <a:endParaRPr kumimoji="0" lang="de-DE" altLang="zh-TW" sz="2000">
              <a:solidFill>
                <a:schemeClr val="accent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4213" y="188913"/>
            <a:ext cx="7848600" cy="503237"/>
          </a:xfrm>
        </p:spPr>
        <p:txBody>
          <a:bodyPr/>
          <a:lstStyle/>
          <a:p>
            <a:r>
              <a:rPr lang="en-US" altLang="zh-TW" sz="2800"/>
              <a:t>Resources</a:t>
            </a:r>
          </a:p>
        </p:txBody>
      </p:sp>
      <p:sp>
        <p:nvSpPr>
          <p:cNvPr id="19459" name="Rectangle 3"/>
          <p:cNvSpPr>
            <a:spLocks noGrp="1" noChangeArrowheads="1"/>
          </p:cNvSpPr>
          <p:nvPr>
            <p:ph type="body" idx="1"/>
          </p:nvPr>
        </p:nvSpPr>
        <p:spPr>
          <a:xfrm>
            <a:off x="250825" y="765175"/>
            <a:ext cx="8713788" cy="5759450"/>
          </a:xfrm>
        </p:spPr>
        <p:txBody>
          <a:bodyPr/>
          <a:lstStyle/>
          <a:p>
            <a:pPr marL="182563" indent="-182563"/>
            <a:r>
              <a:rPr lang="en-US" altLang="zh-TW" sz="2400"/>
              <a:t>A package specification allows the production of loadable modules for specific purposes, and several contributed packages are made available through the CRAN sites.</a:t>
            </a:r>
          </a:p>
          <a:p>
            <a:pPr marL="182563" indent="-182563"/>
            <a:r>
              <a:rPr lang="en-US" altLang="zh-TW" sz="2400">
                <a:solidFill>
                  <a:srgbClr val="000000"/>
                </a:solidFill>
              </a:rPr>
              <a:t>CRAN and R homepage:</a:t>
            </a:r>
            <a:endParaRPr lang="en-US" altLang="zh-TW" sz="2000">
              <a:solidFill>
                <a:srgbClr val="000000"/>
              </a:solidFill>
            </a:endParaRPr>
          </a:p>
          <a:p>
            <a:pPr marL="533400" lvl="1" indent="-168275"/>
            <a:r>
              <a:rPr lang="en-US" altLang="zh-TW" sz="2000">
                <a:solidFill>
                  <a:srgbClr val="B30000"/>
                </a:solidFill>
              </a:rPr>
              <a:t>http://www.r-project.org/</a:t>
            </a:r>
          </a:p>
          <a:p>
            <a:pPr marL="533400" lvl="1" indent="-168275">
              <a:buFontTx/>
              <a:buNone/>
            </a:pPr>
            <a:r>
              <a:rPr lang="en-US" altLang="zh-TW" sz="2000">
                <a:solidFill>
                  <a:srgbClr val="B30000"/>
                </a:solidFill>
              </a:rPr>
              <a:t>    </a:t>
            </a:r>
            <a:r>
              <a:rPr lang="en-US" altLang="zh-TW" sz="2000">
                <a:solidFill>
                  <a:srgbClr val="000000"/>
                </a:solidFill>
              </a:rPr>
              <a:t>It is R’s central homepage, giving information on the R project and everything related to it. </a:t>
            </a:r>
            <a:endParaRPr lang="en-US" altLang="zh-TW" sz="2000">
              <a:solidFill>
                <a:srgbClr val="B30000"/>
              </a:solidFill>
            </a:endParaRPr>
          </a:p>
          <a:p>
            <a:pPr marL="533400" lvl="1" indent="-168275"/>
            <a:r>
              <a:rPr lang="en-US" altLang="zh-TW" sz="2000">
                <a:solidFill>
                  <a:srgbClr val="B30000"/>
                </a:solidFill>
                <a:hlinkClick r:id="rId2"/>
              </a:rPr>
              <a:t>http://cran.r-project.org/</a:t>
            </a:r>
            <a:r>
              <a:rPr lang="en-US" altLang="zh-TW" sz="2000">
                <a:solidFill>
                  <a:srgbClr val="B30000"/>
                </a:solidFill>
              </a:rPr>
              <a:t> </a:t>
            </a:r>
          </a:p>
          <a:p>
            <a:pPr marL="533400" lvl="1" indent="-168275">
              <a:buFontTx/>
              <a:buNone/>
            </a:pPr>
            <a:r>
              <a:rPr lang="en-US" altLang="zh-TW" sz="2000">
                <a:solidFill>
                  <a:srgbClr val="000000"/>
                </a:solidFill>
              </a:rPr>
              <a:t>   It acts as the download area,carrying the software itself, extension packages, PDF manuals.</a:t>
            </a:r>
          </a:p>
          <a:p>
            <a:pPr marL="182563" indent="-182563"/>
            <a:r>
              <a:rPr lang="en-US" altLang="zh-TW" sz="2400"/>
              <a:t>Getting help with functions and features</a:t>
            </a:r>
          </a:p>
          <a:p>
            <a:pPr marL="533400" lvl="1" indent="-168275"/>
            <a:r>
              <a:rPr lang="en-US" altLang="zh-TW" sz="2000"/>
              <a:t>help(solve)</a:t>
            </a:r>
          </a:p>
          <a:p>
            <a:pPr marL="533400" lvl="1" indent="-168275"/>
            <a:r>
              <a:rPr lang="en-US" altLang="zh-TW" sz="2000"/>
              <a:t>?solve</a:t>
            </a:r>
          </a:p>
          <a:p>
            <a:pPr marL="533400" lvl="1" indent="-168275"/>
            <a:r>
              <a:rPr lang="en-US" altLang="zh-TW" sz="2000"/>
              <a:t>For a feature specified by special characters, the argument must be enclosed in double or single quotes, making it a “character string”: help("[[")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228600"/>
            <a:ext cx="7772400" cy="609600"/>
          </a:xfrm>
        </p:spPr>
        <p:txBody>
          <a:bodyPr/>
          <a:lstStyle/>
          <a:p>
            <a:r>
              <a:rPr lang="en-US" sz="3200">
                <a:solidFill>
                  <a:schemeClr val="accent2"/>
                </a:solidFill>
              </a:rPr>
              <a:t>Getting help</a:t>
            </a:r>
            <a:endParaRPr lang="de-DE" altLang="zh-TW" sz="3200">
              <a:solidFill>
                <a:schemeClr val="accent2"/>
              </a:solidFill>
            </a:endParaRPr>
          </a:p>
        </p:txBody>
      </p:sp>
      <p:sp>
        <p:nvSpPr>
          <p:cNvPr id="38915" name="Rectangle 3"/>
          <p:cNvSpPr>
            <a:spLocks noChangeArrowheads="1"/>
          </p:cNvSpPr>
          <p:nvPr/>
        </p:nvSpPr>
        <p:spPr bwMode="auto">
          <a:xfrm>
            <a:off x="152400" y="914400"/>
            <a:ext cx="8763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t>Details about a specific command whose name you know (input arguments, options, algorithm, results):</a:t>
            </a:r>
          </a:p>
          <a:p>
            <a:endParaRPr kumimoji="0" lang="en-US"/>
          </a:p>
          <a:p>
            <a:r>
              <a:rPr kumimoji="0" lang="en-US"/>
              <a:t>&gt;? t.test</a:t>
            </a:r>
          </a:p>
          <a:p>
            <a:r>
              <a:rPr kumimoji="0" lang="en-US"/>
              <a:t>or </a:t>
            </a:r>
          </a:p>
          <a:p>
            <a:r>
              <a:rPr kumimoji="0" lang="en-US"/>
              <a:t>&gt;help(t.test)</a:t>
            </a:r>
          </a:p>
          <a:p>
            <a:endParaRPr kumimoji="0" lang="zh-TW" altLang="de-DE"/>
          </a:p>
        </p:txBody>
      </p:sp>
      <p:pic>
        <p:nvPicPr>
          <p:cNvPr id="389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7475" y="1844675"/>
            <a:ext cx="6486525" cy="461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 y="228600"/>
            <a:ext cx="3048000" cy="5715000"/>
          </a:xfrm>
        </p:spPr>
        <p:txBody>
          <a:bodyPr/>
          <a:lstStyle/>
          <a:p>
            <a:pPr algn="l"/>
            <a:r>
              <a:rPr lang="en-US" sz="2400">
                <a:solidFill>
                  <a:schemeClr val="accent2"/>
                </a:solidFill>
              </a:rPr>
              <a:t>Getting help</a:t>
            </a:r>
            <a:br>
              <a:rPr lang="en-US" sz="2400">
                <a:solidFill>
                  <a:schemeClr val="accent2"/>
                </a:solidFill>
              </a:rPr>
            </a:br>
            <a:r>
              <a:rPr lang="en-US" sz="2400">
                <a:solidFill>
                  <a:schemeClr val="accent2"/>
                </a:solidFill>
              </a:rPr>
              <a:t/>
            </a:r>
            <a:br>
              <a:rPr lang="en-US" sz="2400">
                <a:solidFill>
                  <a:schemeClr val="accent2"/>
                </a:solidFill>
              </a:rPr>
            </a:br>
            <a:r>
              <a:rPr lang="en-US" sz="2400">
                <a:solidFill>
                  <a:srgbClr val="FF3300"/>
                </a:solidFill>
              </a:rPr>
              <a:t>o </a:t>
            </a:r>
            <a:r>
              <a:rPr lang="en-US" sz="2400">
                <a:solidFill>
                  <a:schemeClr val="tx1"/>
                </a:solidFill>
              </a:rPr>
              <a:t>HTML search engine</a:t>
            </a:r>
            <a:br>
              <a:rPr lang="en-US" sz="2400">
                <a:solidFill>
                  <a:schemeClr val="tx1"/>
                </a:solidFill>
              </a:rPr>
            </a:br>
            <a:r>
              <a:rPr lang="en-US" sz="2400">
                <a:solidFill>
                  <a:schemeClr val="tx1"/>
                </a:solidFill>
              </a:rPr>
              <a:t/>
            </a:r>
            <a:br>
              <a:rPr lang="en-US" sz="2400">
                <a:solidFill>
                  <a:schemeClr val="tx1"/>
                </a:solidFill>
              </a:rPr>
            </a:br>
            <a:r>
              <a:rPr lang="en-US" sz="2400">
                <a:solidFill>
                  <a:srgbClr val="FF3300"/>
                </a:solidFill>
              </a:rPr>
              <a:t>o </a:t>
            </a:r>
            <a:r>
              <a:rPr lang="en-US" sz="2400">
                <a:solidFill>
                  <a:schemeClr val="tx1"/>
                </a:solidFill>
              </a:rPr>
              <a:t>Search for topics  </a:t>
            </a:r>
            <a:br>
              <a:rPr lang="en-US" sz="2400">
                <a:solidFill>
                  <a:schemeClr val="tx1"/>
                </a:solidFill>
              </a:rPr>
            </a:br>
            <a:r>
              <a:rPr lang="en-US" sz="2400">
                <a:solidFill>
                  <a:schemeClr val="tx1"/>
                </a:solidFill>
              </a:rPr>
              <a:t>   with regular </a:t>
            </a:r>
            <a:br>
              <a:rPr lang="en-US" sz="2400">
                <a:solidFill>
                  <a:schemeClr val="tx1"/>
                </a:solidFill>
              </a:rPr>
            </a:br>
            <a:r>
              <a:rPr lang="en-US" sz="2400">
                <a:solidFill>
                  <a:schemeClr val="tx1"/>
                </a:solidFill>
              </a:rPr>
              <a:t>   expressions:</a:t>
            </a:r>
            <a:br>
              <a:rPr lang="en-US" sz="2400">
                <a:solidFill>
                  <a:schemeClr val="tx1"/>
                </a:solidFill>
              </a:rPr>
            </a:br>
            <a:r>
              <a:rPr lang="en-US" sz="2400">
                <a:solidFill>
                  <a:schemeClr val="tx1"/>
                </a:solidFill>
              </a:rPr>
              <a:t>   “help.search”</a:t>
            </a:r>
            <a:endParaRPr lang="de-DE" altLang="zh-TW" sz="2400">
              <a:solidFill>
                <a:schemeClr val="tx1"/>
              </a:solidFill>
            </a:endParaRPr>
          </a:p>
        </p:txBody>
      </p:sp>
      <p:pic>
        <p:nvPicPr>
          <p:cNvPr id="399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4700" y="276225"/>
            <a:ext cx="5829300" cy="658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55650" y="260350"/>
            <a:ext cx="7772400" cy="425450"/>
          </a:xfrm>
        </p:spPr>
        <p:txBody>
          <a:bodyPr/>
          <a:lstStyle/>
          <a:p>
            <a:r>
              <a:rPr lang="en-US" altLang="zh-TW" sz="2800"/>
              <a:t>Probability distributions</a:t>
            </a:r>
          </a:p>
        </p:txBody>
      </p:sp>
      <p:sp>
        <p:nvSpPr>
          <p:cNvPr id="20483" name="Rectangle 3"/>
          <p:cNvSpPr>
            <a:spLocks noGrp="1" noChangeArrowheads="1"/>
          </p:cNvSpPr>
          <p:nvPr>
            <p:ph type="body" idx="1"/>
          </p:nvPr>
        </p:nvSpPr>
        <p:spPr>
          <a:xfrm>
            <a:off x="250825" y="762000"/>
            <a:ext cx="8569325" cy="5762625"/>
          </a:xfrm>
        </p:spPr>
        <p:txBody>
          <a:bodyPr/>
          <a:lstStyle/>
          <a:p>
            <a:pPr marL="174625" indent="-174625">
              <a:lnSpc>
                <a:spcPct val="80000"/>
              </a:lnSpc>
            </a:pPr>
            <a:r>
              <a:rPr lang="en-US" altLang="zh-TW" sz="2400"/>
              <a:t>Cumulative distribution function </a:t>
            </a:r>
            <a:r>
              <a:rPr lang="en-US" altLang="zh-TW" sz="2400" i="1"/>
              <a:t>P(X </a:t>
            </a:r>
            <a:r>
              <a:rPr lang="en-US" altLang="zh-TW" sz="2400" i="1">
                <a:cs typeface="Times New Roman" pitchFamily="18" charset="0"/>
              </a:rPr>
              <a:t>≤ </a:t>
            </a:r>
            <a:r>
              <a:rPr lang="en-US" altLang="zh-TW" sz="2400" i="1"/>
              <a:t>x</a:t>
            </a:r>
            <a:r>
              <a:rPr lang="en-US" altLang="zh-TW" sz="2400"/>
              <a:t>): ‘</a:t>
            </a:r>
            <a:r>
              <a:rPr lang="en-US" altLang="zh-TW" sz="2400" i="1"/>
              <a:t>p</a:t>
            </a:r>
            <a:r>
              <a:rPr lang="en-US" altLang="zh-TW" sz="2400"/>
              <a:t>’ for the CDF</a:t>
            </a:r>
          </a:p>
          <a:p>
            <a:pPr marL="174625" indent="-174625">
              <a:lnSpc>
                <a:spcPct val="80000"/>
              </a:lnSpc>
            </a:pPr>
            <a:r>
              <a:rPr lang="en-US" altLang="zh-TW" sz="2400"/>
              <a:t>Probability density function: ‘d’ for the density,, </a:t>
            </a:r>
          </a:p>
          <a:p>
            <a:pPr marL="174625" indent="-174625">
              <a:lnSpc>
                <a:spcPct val="80000"/>
              </a:lnSpc>
            </a:pPr>
            <a:r>
              <a:rPr lang="en-US" altLang="zh-TW" sz="2400"/>
              <a:t>Quantile function (given </a:t>
            </a:r>
            <a:r>
              <a:rPr lang="en-US" altLang="zh-TW" sz="2400" i="1"/>
              <a:t>q</a:t>
            </a:r>
            <a:r>
              <a:rPr lang="en-US" altLang="zh-TW" sz="2400"/>
              <a:t>, the smallest </a:t>
            </a:r>
            <a:r>
              <a:rPr lang="en-US" altLang="zh-TW" sz="2400" i="1"/>
              <a:t>x</a:t>
            </a:r>
            <a:r>
              <a:rPr lang="en-US" altLang="zh-TW" sz="2400"/>
              <a:t> such that </a:t>
            </a:r>
            <a:r>
              <a:rPr lang="en-US" altLang="zh-TW" sz="2400" i="1"/>
              <a:t>P</a:t>
            </a:r>
            <a:r>
              <a:rPr lang="en-US" altLang="zh-TW" sz="2400"/>
              <a:t>(</a:t>
            </a:r>
            <a:r>
              <a:rPr lang="en-US" altLang="zh-TW" sz="2400" i="1"/>
              <a:t>X </a:t>
            </a:r>
            <a:r>
              <a:rPr lang="en-US" altLang="zh-TW" sz="2400" i="1">
                <a:cs typeface="Times New Roman" pitchFamily="18" charset="0"/>
              </a:rPr>
              <a:t>≤ </a:t>
            </a:r>
            <a:r>
              <a:rPr lang="en-US" altLang="zh-TW" sz="2400" i="1"/>
              <a:t>x</a:t>
            </a:r>
            <a:r>
              <a:rPr lang="en-US" altLang="zh-TW" sz="2400"/>
              <a:t>) &gt; </a:t>
            </a:r>
            <a:r>
              <a:rPr lang="en-US" altLang="zh-TW" sz="2400" i="1"/>
              <a:t>q</a:t>
            </a:r>
            <a:r>
              <a:rPr lang="en-US" altLang="zh-TW" sz="2400"/>
              <a:t>): ‘</a:t>
            </a:r>
            <a:r>
              <a:rPr lang="en-US" altLang="zh-TW" sz="2400" i="1"/>
              <a:t>q</a:t>
            </a:r>
            <a:r>
              <a:rPr lang="en-US" altLang="zh-TW" sz="2400"/>
              <a:t>’ for the quantile</a:t>
            </a:r>
          </a:p>
          <a:p>
            <a:pPr marL="174625" indent="-174625">
              <a:lnSpc>
                <a:spcPct val="80000"/>
              </a:lnSpc>
            </a:pPr>
            <a:r>
              <a:rPr lang="en-US" altLang="zh-TW" sz="2400"/>
              <a:t>simulate from the distribution: ‘r</a:t>
            </a:r>
          </a:p>
          <a:p>
            <a:pPr marL="174625" indent="-174625">
              <a:lnSpc>
                <a:spcPct val="80000"/>
              </a:lnSpc>
              <a:buFontTx/>
              <a:buNone/>
            </a:pPr>
            <a:r>
              <a:rPr lang="en-US" altLang="zh-TW" sz="2000"/>
              <a:t>Distribution      R name     additional arguments</a:t>
            </a:r>
          </a:p>
          <a:p>
            <a:pPr marL="174625" indent="-174625">
              <a:lnSpc>
                <a:spcPct val="80000"/>
              </a:lnSpc>
              <a:buFontTx/>
              <a:buNone/>
            </a:pPr>
            <a:r>
              <a:rPr lang="en-US" altLang="zh-TW" sz="2000"/>
              <a:t>beta                  beta             shape1, shape2, ncp</a:t>
            </a:r>
          </a:p>
          <a:p>
            <a:pPr marL="174625" indent="-174625">
              <a:lnSpc>
                <a:spcPct val="80000"/>
              </a:lnSpc>
              <a:buFontTx/>
              <a:buNone/>
            </a:pPr>
            <a:r>
              <a:rPr lang="en-US" altLang="zh-TW" sz="2000"/>
              <a:t>binomial          binom            size, prob</a:t>
            </a:r>
          </a:p>
          <a:p>
            <a:pPr marL="174625" indent="-174625">
              <a:lnSpc>
                <a:spcPct val="80000"/>
              </a:lnSpc>
              <a:buFontTx/>
              <a:buNone/>
            </a:pPr>
            <a:r>
              <a:rPr lang="en-US" altLang="zh-TW" sz="2000"/>
              <a:t>Cauchy             cauchy         location, scale</a:t>
            </a:r>
          </a:p>
          <a:p>
            <a:pPr marL="174625" indent="-174625">
              <a:lnSpc>
                <a:spcPct val="80000"/>
              </a:lnSpc>
              <a:buFontTx/>
              <a:buNone/>
            </a:pPr>
            <a:r>
              <a:rPr lang="en-US" altLang="zh-TW" sz="2000"/>
              <a:t>chi-squared      chisq               df, ncp</a:t>
            </a:r>
          </a:p>
          <a:p>
            <a:pPr marL="174625" indent="-174625">
              <a:lnSpc>
                <a:spcPct val="80000"/>
              </a:lnSpc>
              <a:buFontTx/>
              <a:buNone/>
            </a:pPr>
            <a:r>
              <a:rPr lang="en-US" altLang="zh-TW" sz="2000"/>
              <a:t>exponential       exp                    rate</a:t>
            </a:r>
          </a:p>
          <a:p>
            <a:pPr marL="174625" indent="-174625">
              <a:lnSpc>
                <a:spcPct val="80000"/>
              </a:lnSpc>
              <a:buFontTx/>
              <a:buNone/>
            </a:pPr>
            <a:r>
              <a:rPr lang="en-US" altLang="zh-TW" sz="2000"/>
              <a:t>F                        f                    df1, df1, ncp</a:t>
            </a:r>
          </a:p>
          <a:p>
            <a:pPr marL="174625" indent="-174625">
              <a:lnSpc>
                <a:spcPct val="80000"/>
              </a:lnSpc>
              <a:buFontTx/>
              <a:buNone/>
            </a:pPr>
            <a:r>
              <a:rPr lang="en-US" altLang="zh-TW" sz="2000"/>
              <a:t>gamma               gamma         shape, scale</a:t>
            </a:r>
          </a:p>
          <a:p>
            <a:pPr marL="174625" indent="-174625">
              <a:lnSpc>
                <a:spcPct val="80000"/>
              </a:lnSpc>
              <a:buFontTx/>
              <a:buNone/>
            </a:pPr>
            <a:r>
              <a:rPr lang="en-US" altLang="zh-TW" sz="2000"/>
              <a:t>geometric           geom              prob</a:t>
            </a:r>
          </a:p>
          <a:p>
            <a:pPr marL="174625" indent="-174625">
              <a:lnSpc>
                <a:spcPct val="80000"/>
              </a:lnSpc>
              <a:buFontTx/>
              <a:buNone/>
            </a:pPr>
            <a:r>
              <a:rPr lang="en-US" altLang="zh-TW" sz="2000"/>
              <a:t>hypergeometric   hyper          m, n, k</a:t>
            </a:r>
          </a:p>
          <a:p>
            <a:pPr marL="174625" indent="-174625">
              <a:lnSpc>
                <a:spcPct val="80000"/>
              </a:lnSpc>
              <a:buFontTx/>
              <a:buNone/>
            </a:pPr>
            <a:r>
              <a:rPr lang="en-US" altLang="zh-TW" sz="2000"/>
              <a:t>log-normal          lnorm          meanlog, sdlog</a:t>
            </a:r>
          </a:p>
          <a:p>
            <a:pPr marL="174625" indent="-174625">
              <a:lnSpc>
                <a:spcPct val="80000"/>
              </a:lnSpc>
              <a:buFontTx/>
              <a:buNone/>
            </a:pPr>
            <a:r>
              <a:rPr lang="en-US" altLang="zh-TW" sz="2000"/>
              <a:t>logistic logis; negative binomial  nbinom; normal norm;  Poisson pois; Student’s t  t ; uniform unif; Weibull weibull; Wilcoxon wilcox</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55650" y="0"/>
            <a:ext cx="7772400" cy="658813"/>
          </a:xfrm>
        </p:spPr>
        <p:txBody>
          <a:bodyPr/>
          <a:lstStyle/>
          <a:p>
            <a:r>
              <a:rPr lang="en-US" altLang="zh-TW" sz="3200"/>
              <a:t>Grouping, loops and conditional execution</a:t>
            </a:r>
          </a:p>
        </p:txBody>
      </p:sp>
      <p:sp>
        <p:nvSpPr>
          <p:cNvPr id="21507" name="Rectangle 3"/>
          <p:cNvSpPr>
            <a:spLocks noGrp="1" noChangeArrowheads="1"/>
          </p:cNvSpPr>
          <p:nvPr>
            <p:ph type="body" idx="1"/>
          </p:nvPr>
        </p:nvSpPr>
        <p:spPr>
          <a:xfrm>
            <a:off x="323850" y="692150"/>
            <a:ext cx="8496300" cy="5832475"/>
          </a:xfrm>
        </p:spPr>
        <p:txBody>
          <a:bodyPr/>
          <a:lstStyle/>
          <a:p>
            <a:pPr marL="174625" indent="-174625"/>
            <a:r>
              <a:rPr lang="en-US" altLang="zh-TW" sz="2400"/>
              <a:t>Grouped expressions</a:t>
            </a:r>
          </a:p>
          <a:p>
            <a:pPr marL="544513" lvl="1" indent="-190500"/>
            <a:r>
              <a:rPr lang="en-US" altLang="zh-TW" sz="2000"/>
              <a:t>R is an expression language in the sense that its only command type is a function or expression which returns a result.</a:t>
            </a:r>
          </a:p>
          <a:p>
            <a:pPr marL="544513" lvl="1" indent="-190500"/>
            <a:r>
              <a:rPr lang="en-US" altLang="zh-TW" sz="2000"/>
              <a:t>Commands may be grouped together in braces, {expr 1, . . ., expr m}, in which case the value of the group is the result of the last expression in the group evaluated.</a:t>
            </a:r>
          </a:p>
          <a:p>
            <a:pPr marL="174625" indent="-174625"/>
            <a:r>
              <a:rPr lang="en-US" altLang="zh-TW" sz="2400"/>
              <a:t>Control statements</a:t>
            </a:r>
          </a:p>
          <a:p>
            <a:pPr marL="544513" lvl="1" indent="-190500"/>
            <a:r>
              <a:rPr lang="en-US" altLang="zh-TW" sz="2000"/>
              <a:t>if statements</a:t>
            </a:r>
          </a:p>
          <a:p>
            <a:pPr marL="544513" lvl="1" indent="-190500"/>
            <a:r>
              <a:rPr lang="en-US" altLang="zh-TW" sz="2000"/>
              <a:t>The language has available a conditional construction of the form</a:t>
            </a:r>
          </a:p>
          <a:p>
            <a:pPr marL="544513" lvl="1" indent="-190500">
              <a:buFontTx/>
              <a:buNone/>
            </a:pPr>
            <a:r>
              <a:rPr lang="en-US" altLang="zh-TW" sz="2000"/>
              <a:t>      if (expr 1) expr 2 else expr 3</a:t>
            </a:r>
          </a:p>
          <a:p>
            <a:pPr marL="544513" lvl="1" indent="-190500">
              <a:buFontTx/>
              <a:buNone/>
            </a:pPr>
            <a:r>
              <a:rPr lang="en-US" altLang="zh-TW" sz="2000"/>
              <a:t>   where expr 1 must evaluate to a logical value and the result of the entire expression is then evident.</a:t>
            </a:r>
          </a:p>
          <a:p>
            <a:pPr marL="544513" lvl="1" indent="-190500"/>
            <a:r>
              <a:rPr lang="en-US" altLang="zh-TW" sz="2000"/>
              <a:t>a vectorized version of the if/else construct, the ifelse function. This has the form ifelse(condition, a, b)</a:t>
            </a:r>
          </a:p>
          <a:p>
            <a:pPr marL="174625" indent="-174625"/>
            <a:endParaRPr lang="en-US" altLang="zh-TW" sz="2400"/>
          </a:p>
          <a:p>
            <a:pPr marL="174625" indent="-174625"/>
            <a:endParaRPr lang="en-US" altLang="zh-TW"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55650" y="0"/>
            <a:ext cx="7772400" cy="587375"/>
          </a:xfrm>
        </p:spPr>
        <p:txBody>
          <a:bodyPr/>
          <a:lstStyle/>
          <a:p>
            <a:r>
              <a:rPr lang="en-US" altLang="zh-TW" sz="3200"/>
              <a:t>Repetitive execution</a:t>
            </a:r>
          </a:p>
        </p:txBody>
      </p:sp>
      <p:sp>
        <p:nvSpPr>
          <p:cNvPr id="22531" name="Rectangle 3"/>
          <p:cNvSpPr>
            <a:spLocks noGrp="1" noChangeArrowheads="1"/>
          </p:cNvSpPr>
          <p:nvPr>
            <p:ph type="body" idx="1"/>
          </p:nvPr>
        </p:nvSpPr>
        <p:spPr>
          <a:xfrm>
            <a:off x="250825" y="692150"/>
            <a:ext cx="8569325" cy="5832475"/>
          </a:xfrm>
        </p:spPr>
        <p:txBody>
          <a:bodyPr/>
          <a:lstStyle/>
          <a:p>
            <a:pPr marL="174625" indent="-174625">
              <a:lnSpc>
                <a:spcPct val="90000"/>
              </a:lnSpc>
            </a:pPr>
            <a:r>
              <a:rPr lang="en-US" altLang="zh-TW" sz="2400"/>
              <a:t>for loops, repeat and while</a:t>
            </a:r>
          </a:p>
          <a:p>
            <a:pPr marL="544513" lvl="1" indent="-190500">
              <a:lnSpc>
                <a:spcPct val="90000"/>
              </a:lnSpc>
            </a:pPr>
            <a:r>
              <a:rPr lang="en-US" altLang="zh-TW" sz="2400"/>
              <a:t>for (name in expr 1) expr 2</a:t>
            </a:r>
          </a:p>
          <a:p>
            <a:pPr marL="544513" lvl="1" indent="-190500">
              <a:lnSpc>
                <a:spcPct val="90000"/>
              </a:lnSpc>
              <a:buFontTx/>
              <a:buNone/>
            </a:pPr>
            <a:r>
              <a:rPr lang="en-US" altLang="zh-TW" sz="2400"/>
              <a:t>   where name is the loop variable. expr 1 is a vector expression, (often a sequence like 1:20), and expr 2 is often a grouped expression with its sub-expressions written in terms of the dummy name. expr 2 is repeatedly evaluated as name ranges through the values in the vector result of expr 1.</a:t>
            </a:r>
          </a:p>
          <a:p>
            <a:pPr marL="174625" indent="-174625">
              <a:lnSpc>
                <a:spcPct val="90000"/>
              </a:lnSpc>
            </a:pPr>
            <a:r>
              <a:rPr lang="en-US" altLang="zh-TW" sz="2400"/>
              <a:t>Other looping facilities include the</a:t>
            </a:r>
          </a:p>
          <a:p>
            <a:pPr marL="544513" lvl="1" indent="-190500">
              <a:lnSpc>
                <a:spcPct val="90000"/>
              </a:lnSpc>
            </a:pPr>
            <a:r>
              <a:rPr lang="en-US" altLang="zh-TW" sz="2400"/>
              <a:t>repeat expr statement and the</a:t>
            </a:r>
          </a:p>
          <a:p>
            <a:pPr marL="544513" lvl="1" indent="-190500">
              <a:lnSpc>
                <a:spcPct val="90000"/>
              </a:lnSpc>
            </a:pPr>
            <a:r>
              <a:rPr lang="en-US" altLang="zh-TW" sz="2400"/>
              <a:t>while (condition) expr statement.</a:t>
            </a:r>
          </a:p>
          <a:p>
            <a:pPr marL="544513" lvl="1" indent="-190500">
              <a:lnSpc>
                <a:spcPct val="90000"/>
              </a:lnSpc>
            </a:pPr>
            <a:r>
              <a:rPr lang="en-US" altLang="zh-TW" sz="2400"/>
              <a:t>The break statement can be used to terminate any loop, possibly abnormally. This is the only way to terminate repeat loops.</a:t>
            </a:r>
          </a:p>
          <a:p>
            <a:pPr marL="544513" lvl="1" indent="-190500">
              <a:lnSpc>
                <a:spcPct val="90000"/>
              </a:lnSpc>
            </a:pPr>
            <a:r>
              <a:rPr lang="en-US" altLang="zh-TW" sz="2400"/>
              <a:t>The next statement can be used to discontinue one particular cycle and skip to the “next”.</a:t>
            </a:r>
          </a:p>
          <a:p>
            <a:pPr marL="174625" indent="-174625">
              <a:lnSpc>
                <a:spcPct val="90000"/>
              </a:lnSpc>
            </a:pPr>
            <a:endParaRPr lang="en-US" altLang="zh-TW"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7772400" cy="609600"/>
          </a:xfrm>
        </p:spPr>
        <p:txBody>
          <a:bodyPr/>
          <a:lstStyle/>
          <a:p>
            <a:r>
              <a:rPr lang="en-US" sz="3200">
                <a:solidFill>
                  <a:schemeClr val="accent2"/>
                </a:solidFill>
              </a:rPr>
              <a:t>Branching</a:t>
            </a:r>
            <a:endParaRPr lang="de-DE" altLang="zh-TW" sz="3200">
              <a:solidFill>
                <a:schemeClr val="accent2"/>
              </a:solidFill>
            </a:endParaRPr>
          </a:p>
        </p:txBody>
      </p:sp>
      <p:sp>
        <p:nvSpPr>
          <p:cNvPr id="33795" name="Rectangle 3"/>
          <p:cNvSpPr>
            <a:spLocks noChangeArrowheads="1"/>
          </p:cNvSpPr>
          <p:nvPr/>
        </p:nvSpPr>
        <p:spPr bwMode="auto">
          <a:xfrm>
            <a:off x="1981200" y="1600200"/>
            <a:ext cx="55626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sz="2800" b="1"/>
              <a:t>if </a:t>
            </a:r>
            <a:r>
              <a:rPr kumimoji="0" lang="en-US" sz="2800"/>
              <a:t>(logical expression) {</a:t>
            </a:r>
          </a:p>
          <a:p>
            <a:r>
              <a:rPr kumimoji="0" lang="en-US" sz="2800"/>
              <a:t>  statements</a:t>
            </a:r>
          </a:p>
          <a:p>
            <a:r>
              <a:rPr kumimoji="0" lang="en-US" sz="2800"/>
              <a:t>} </a:t>
            </a:r>
            <a:r>
              <a:rPr kumimoji="0" lang="en-US" sz="2800" b="1"/>
              <a:t>else</a:t>
            </a:r>
            <a:r>
              <a:rPr kumimoji="0" lang="en-US" sz="2800"/>
              <a:t> {</a:t>
            </a:r>
          </a:p>
          <a:p>
            <a:r>
              <a:rPr kumimoji="0" lang="en-US" sz="2800"/>
              <a:t>  alternative statements</a:t>
            </a:r>
          </a:p>
          <a:p>
            <a:r>
              <a:rPr kumimoji="0" lang="en-US" sz="2800"/>
              <a:t>}</a:t>
            </a:r>
          </a:p>
          <a:p>
            <a:endParaRPr kumimoji="0" lang="en-US" sz="2800"/>
          </a:p>
          <a:p>
            <a:r>
              <a:rPr kumimoji="0" lang="en-US" sz="2800" b="1">
                <a:solidFill>
                  <a:schemeClr val="accent2"/>
                </a:solidFill>
              </a:rPr>
              <a:t>else</a:t>
            </a:r>
            <a:r>
              <a:rPr kumimoji="0" lang="en-US" sz="2800" b="1"/>
              <a:t> branch is optional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228600"/>
            <a:ext cx="7772400" cy="609600"/>
          </a:xfrm>
        </p:spPr>
        <p:txBody>
          <a:bodyPr/>
          <a:lstStyle/>
          <a:p>
            <a:r>
              <a:rPr lang="en-US" sz="3200">
                <a:solidFill>
                  <a:schemeClr val="accent2"/>
                </a:solidFill>
              </a:rPr>
              <a:t>Loops</a:t>
            </a:r>
            <a:endParaRPr lang="de-DE" altLang="zh-TW" sz="3200">
              <a:solidFill>
                <a:schemeClr val="accent2"/>
              </a:solidFill>
            </a:endParaRPr>
          </a:p>
        </p:txBody>
      </p:sp>
      <p:sp>
        <p:nvSpPr>
          <p:cNvPr id="34819" name="Rectangle 3"/>
          <p:cNvSpPr>
            <a:spLocks noChangeArrowheads="1"/>
          </p:cNvSpPr>
          <p:nvPr/>
        </p:nvSpPr>
        <p:spPr bwMode="auto">
          <a:xfrm>
            <a:off x="304800" y="838200"/>
            <a:ext cx="8382000" cy="508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7325" indent="-187325">
              <a:buFontTx/>
              <a:buChar char="•"/>
            </a:pPr>
            <a:r>
              <a:rPr kumimoji="0" lang="en-US"/>
              <a:t>When the same or similar tasks need to be performed multiple times; for all elements of a list; for all columns of an array; etc.</a:t>
            </a:r>
            <a:endParaRPr kumimoji="0" lang="en-US" sz="2000"/>
          </a:p>
          <a:p>
            <a:pPr marL="574675" lvl="1" indent="-185738">
              <a:buFontTx/>
              <a:buChar char="•"/>
            </a:pPr>
            <a:r>
              <a:rPr kumimoji="0" lang="en-US" sz="2000"/>
              <a:t>Monte Carlo Simulation</a:t>
            </a:r>
          </a:p>
          <a:p>
            <a:pPr marL="574675" lvl="1" indent="-185738">
              <a:buFontTx/>
              <a:buChar char="•"/>
            </a:pPr>
            <a:r>
              <a:rPr kumimoji="0" lang="en-US" sz="2000"/>
              <a:t>Cross-Validation (delete one and etc)</a:t>
            </a:r>
          </a:p>
          <a:p>
            <a:pPr marL="574675" lvl="1" indent="-185738"/>
            <a:endParaRPr kumimoji="0" lang="en-US"/>
          </a:p>
          <a:p>
            <a:pPr marL="187325" indent="-187325"/>
            <a:r>
              <a:rPr kumimoji="0" lang="en-US"/>
              <a:t>for(i in 1:10) {</a:t>
            </a:r>
          </a:p>
          <a:p>
            <a:pPr marL="187325" indent="-187325"/>
            <a:r>
              <a:rPr kumimoji="0" lang="en-US"/>
              <a:t>   print(i*i)</a:t>
            </a:r>
          </a:p>
          <a:p>
            <a:pPr marL="187325" indent="-187325"/>
            <a:r>
              <a:rPr kumimoji="0" lang="en-US"/>
              <a:t>}</a:t>
            </a:r>
          </a:p>
          <a:p>
            <a:pPr marL="187325" indent="-187325"/>
            <a:endParaRPr kumimoji="0" lang="en-US"/>
          </a:p>
          <a:p>
            <a:pPr marL="187325" indent="-187325"/>
            <a:r>
              <a:rPr kumimoji="0" lang="en-US"/>
              <a:t>i=1</a:t>
            </a:r>
          </a:p>
          <a:p>
            <a:pPr marL="187325" indent="-187325"/>
            <a:r>
              <a:rPr kumimoji="0" lang="en-US"/>
              <a:t>while(i&lt;=10) {</a:t>
            </a:r>
          </a:p>
          <a:p>
            <a:pPr marL="187325" indent="-187325"/>
            <a:r>
              <a:rPr kumimoji="0" lang="en-US"/>
              <a:t>   print(i*i)</a:t>
            </a:r>
          </a:p>
          <a:p>
            <a:pPr marL="187325" indent="-187325"/>
            <a:r>
              <a:rPr kumimoji="0" lang="en-US"/>
              <a:t>   i=i+sqrt(i)</a:t>
            </a:r>
          </a:p>
          <a:p>
            <a:pPr marL="187325" indent="-187325"/>
            <a:r>
              <a:rPr kumimoji="0" lang="en-US"/>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228600"/>
            <a:ext cx="7772400" cy="609600"/>
          </a:xfrm>
        </p:spPr>
        <p:txBody>
          <a:bodyPr/>
          <a:lstStyle/>
          <a:p>
            <a:r>
              <a:rPr lang="en-US" sz="2800">
                <a:solidFill>
                  <a:schemeClr val="accent2"/>
                </a:solidFill>
              </a:rPr>
              <a:t>lapply, sapply, apply</a:t>
            </a:r>
            <a:endParaRPr lang="de-DE" altLang="zh-TW" sz="3200">
              <a:solidFill>
                <a:schemeClr val="accent2"/>
              </a:solidFill>
            </a:endParaRPr>
          </a:p>
        </p:txBody>
      </p:sp>
      <p:sp>
        <p:nvSpPr>
          <p:cNvPr id="35843" name="Rectangle 3"/>
          <p:cNvSpPr>
            <a:spLocks noChangeArrowheads="1"/>
          </p:cNvSpPr>
          <p:nvPr/>
        </p:nvSpPr>
        <p:spPr bwMode="auto">
          <a:xfrm>
            <a:off x="228600" y="838200"/>
            <a:ext cx="8610600" cy="550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7325" indent="-187325">
              <a:buFontTx/>
              <a:buChar char="•"/>
            </a:pPr>
            <a:r>
              <a:rPr kumimoji="0" lang="en-US"/>
              <a:t>When the same or similar tasks need to be performed multiple times for all elements of a list or for all columns of an array. </a:t>
            </a:r>
            <a:endParaRPr kumimoji="0" lang="en-US" sz="2000"/>
          </a:p>
          <a:p>
            <a:pPr marL="565150" lvl="1" indent="-177800">
              <a:buFontTx/>
              <a:buChar char="•"/>
            </a:pPr>
            <a:r>
              <a:rPr kumimoji="0" lang="en-US" sz="2000"/>
              <a:t>May be easier and faster than “for” loops</a:t>
            </a:r>
          </a:p>
          <a:p>
            <a:pPr marL="187325" indent="-187325">
              <a:buFontTx/>
              <a:buChar char="•"/>
            </a:pPr>
            <a:r>
              <a:rPr kumimoji="0" lang="en-US"/>
              <a:t>lapply(li, </a:t>
            </a:r>
            <a:r>
              <a:rPr kumimoji="0" lang="en-US" i="1"/>
              <a:t>function</a:t>
            </a:r>
            <a:r>
              <a:rPr kumimoji="0" lang="en-US"/>
              <a:t> )</a:t>
            </a:r>
          </a:p>
          <a:p>
            <a:pPr marL="565150" lvl="1" indent="-177800">
              <a:buFontTx/>
              <a:buChar char="•"/>
            </a:pPr>
            <a:r>
              <a:rPr kumimoji="0" lang="en-US"/>
              <a:t>To each element of the list li, the function </a:t>
            </a:r>
            <a:r>
              <a:rPr kumimoji="0" lang="en-US" i="1"/>
              <a:t>function</a:t>
            </a:r>
            <a:r>
              <a:rPr kumimoji="0" lang="en-US"/>
              <a:t> is applied. </a:t>
            </a:r>
          </a:p>
          <a:p>
            <a:pPr marL="565150" lvl="1" indent="-177800">
              <a:buFontTx/>
              <a:buChar char="•"/>
            </a:pPr>
            <a:r>
              <a:rPr kumimoji="0" lang="en-US"/>
              <a:t>The result is a list whose elements are the individual </a:t>
            </a:r>
            <a:r>
              <a:rPr kumimoji="0" lang="en-US" i="1"/>
              <a:t>function</a:t>
            </a:r>
            <a:r>
              <a:rPr kumimoji="0" lang="en-US"/>
              <a:t> results.</a:t>
            </a:r>
          </a:p>
          <a:p>
            <a:pPr marL="187325" indent="-187325">
              <a:buFont typeface="Wingdings" pitchFamily="2" charset="2"/>
              <a:buNone/>
            </a:pPr>
            <a:r>
              <a:rPr kumimoji="0" lang="en-US"/>
              <a:t>&gt; li = list("klaus","martin","georg")</a:t>
            </a:r>
          </a:p>
          <a:p>
            <a:pPr marL="187325" indent="-187325">
              <a:buFont typeface="Wingdings" pitchFamily="2" charset="2"/>
              <a:buNone/>
            </a:pPr>
            <a:r>
              <a:rPr kumimoji="0" lang="en-US"/>
              <a:t>&gt; lapply(li, toupper)</a:t>
            </a:r>
          </a:p>
          <a:p>
            <a:pPr marL="187325" indent="-187325">
              <a:buFont typeface="Wingdings" pitchFamily="2" charset="2"/>
              <a:buNone/>
            </a:pPr>
            <a:r>
              <a:rPr kumimoji="0" lang="en-US"/>
              <a:t>&gt; [[1]]</a:t>
            </a:r>
          </a:p>
          <a:p>
            <a:pPr marL="187325" indent="-187325">
              <a:buFont typeface="Wingdings" pitchFamily="2" charset="2"/>
              <a:buNone/>
            </a:pPr>
            <a:r>
              <a:rPr kumimoji="0" lang="en-US"/>
              <a:t>&gt; [1] "KLAUS"</a:t>
            </a:r>
          </a:p>
          <a:p>
            <a:pPr marL="187325" indent="-187325">
              <a:buFont typeface="Wingdings" pitchFamily="2" charset="2"/>
              <a:buNone/>
            </a:pPr>
            <a:r>
              <a:rPr kumimoji="0" lang="en-US"/>
              <a:t>&gt; [[2]]</a:t>
            </a:r>
          </a:p>
          <a:p>
            <a:pPr marL="187325" indent="-187325">
              <a:buFont typeface="Wingdings" pitchFamily="2" charset="2"/>
              <a:buNone/>
            </a:pPr>
            <a:r>
              <a:rPr kumimoji="0" lang="en-US"/>
              <a:t>&gt; [1] "MARTIN"</a:t>
            </a:r>
          </a:p>
          <a:p>
            <a:pPr marL="187325" indent="-187325">
              <a:buFont typeface="Wingdings" pitchFamily="2" charset="2"/>
              <a:buNone/>
            </a:pPr>
            <a:r>
              <a:rPr kumimoji="0" lang="en-US"/>
              <a:t>&gt; [[3]]</a:t>
            </a:r>
          </a:p>
          <a:p>
            <a:pPr marL="187325" indent="-187325">
              <a:buFont typeface="Wingdings" pitchFamily="2" charset="2"/>
              <a:buNone/>
            </a:pPr>
            <a:r>
              <a:rPr kumimoji="0" lang="en-US"/>
              <a:t>&gt; [1] "GEORG"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685800" y="228600"/>
            <a:ext cx="7772400" cy="457200"/>
          </a:xfrm>
        </p:spPr>
        <p:txBody>
          <a:bodyPr/>
          <a:lstStyle/>
          <a:p>
            <a:r>
              <a:rPr lang="en-US" sz="3200">
                <a:solidFill>
                  <a:schemeClr val="accent2"/>
                </a:solidFill>
              </a:rPr>
              <a:t>R, S and S-plus</a:t>
            </a:r>
            <a:endParaRPr lang="en-US" altLang="zh-TW" sz="3200">
              <a:solidFill>
                <a:schemeClr val="accent2"/>
              </a:solidFill>
            </a:endParaRPr>
          </a:p>
        </p:txBody>
      </p:sp>
      <p:sp>
        <p:nvSpPr>
          <p:cNvPr id="26627" name="Rectangle 1027"/>
          <p:cNvSpPr>
            <a:spLocks noGrp="1" noChangeArrowheads="1"/>
          </p:cNvSpPr>
          <p:nvPr>
            <p:ph type="body" idx="1"/>
          </p:nvPr>
        </p:nvSpPr>
        <p:spPr>
          <a:xfrm>
            <a:off x="304800" y="914400"/>
            <a:ext cx="8534400" cy="5715000"/>
          </a:xfrm>
        </p:spPr>
        <p:txBody>
          <a:bodyPr/>
          <a:lstStyle/>
          <a:p>
            <a:pPr marL="187325" indent="-187325">
              <a:spcBef>
                <a:spcPct val="0"/>
              </a:spcBef>
            </a:pPr>
            <a:r>
              <a:rPr kumimoji="0" lang="en-US" sz="2400"/>
              <a:t>S: an interactive environment for data analysis developed at Bell Laboratories since 1976</a:t>
            </a:r>
          </a:p>
          <a:p>
            <a:pPr marL="574675" lvl="1" indent="-196850">
              <a:spcBef>
                <a:spcPct val="0"/>
              </a:spcBef>
            </a:pPr>
            <a:r>
              <a:rPr kumimoji="0" lang="en-US" sz="2000"/>
              <a:t>1988 - S2: </a:t>
            </a:r>
            <a:r>
              <a:rPr kumimoji="0" lang="de-DE" altLang="zh-TW" sz="2000"/>
              <a:t>R</a:t>
            </a:r>
            <a:r>
              <a:rPr kumimoji="0" lang="en-US" sz="2000"/>
              <a:t>A</a:t>
            </a:r>
            <a:r>
              <a:rPr kumimoji="0" lang="de-DE" altLang="zh-TW" sz="2000"/>
              <a:t> Becker, J</a:t>
            </a:r>
            <a:r>
              <a:rPr kumimoji="0" lang="en-US" sz="2000"/>
              <a:t>M</a:t>
            </a:r>
            <a:r>
              <a:rPr kumimoji="0" lang="de-DE" altLang="zh-TW" sz="2000"/>
              <a:t> Chambers</a:t>
            </a:r>
            <a:r>
              <a:rPr kumimoji="0" lang="en-US" sz="2000"/>
              <a:t>,</a:t>
            </a:r>
            <a:r>
              <a:rPr kumimoji="0" lang="de-DE" altLang="zh-TW" sz="2000"/>
              <a:t> A Wilks </a:t>
            </a:r>
            <a:endParaRPr kumimoji="0" lang="en-US" sz="2000"/>
          </a:p>
          <a:p>
            <a:pPr marL="574675" lvl="1" indent="-196850">
              <a:spcBef>
                <a:spcPct val="0"/>
              </a:spcBef>
            </a:pPr>
            <a:r>
              <a:rPr kumimoji="0" lang="en-US" sz="2000"/>
              <a:t>1992 - S3: </a:t>
            </a:r>
            <a:r>
              <a:rPr kumimoji="0" lang="de-DE" altLang="zh-TW" sz="2000"/>
              <a:t>J</a:t>
            </a:r>
            <a:r>
              <a:rPr kumimoji="0" lang="en-US" sz="2000"/>
              <a:t>M</a:t>
            </a:r>
            <a:r>
              <a:rPr kumimoji="0" lang="de-DE" altLang="zh-TW" sz="2000"/>
              <a:t> Chambers</a:t>
            </a:r>
            <a:r>
              <a:rPr kumimoji="0" lang="en-US" sz="2000"/>
              <a:t>, TJ Hastie</a:t>
            </a:r>
          </a:p>
          <a:p>
            <a:pPr marL="574675" lvl="1" indent="-196850">
              <a:spcBef>
                <a:spcPct val="0"/>
              </a:spcBef>
            </a:pPr>
            <a:r>
              <a:rPr kumimoji="0" lang="en-US" sz="2000"/>
              <a:t>1998 - S4: </a:t>
            </a:r>
            <a:r>
              <a:rPr kumimoji="0" lang="de-DE" altLang="zh-TW" sz="2000"/>
              <a:t>J</a:t>
            </a:r>
            <a:r>
              <a:rPr kumimoji="0" lang="en-US" sz="2000"/>
              <a:t>M</a:t>
            </a:r>
            <a:r>
              <a:rPr kumimoji="0" lang="de-DE" altLang="zh-TW" sz="2000"/>
              <a:t> Chambers</a:t>
            </a:r>
            <a:endParaRPr kumimoji="0" lang="en-US" sz="2000"/>
          </a:p>
          <a:p>
            <a:pPr marL="187325" indent="-187325">
              <a:spcBef>
                <a:spcPct val="50000"/>
              </a:spcBef>
            </a:pPr>
            <a:r>
              <a:rPr kumimoji="0" lang="en-US" sz="2400"/>
              <a:t>Exclusively licensed by </a:t>
            </a:r>
            <a:r>
              <a:rPr kumimoji="0" lang="en-US" sz="2400" i="1"/>
              <a:t>AT&amp;T/Lucent</a:t>
            </a:r>
            <a:r>
              <a:rPr kumimoji="0" lang="en-US" sz="2400"/>
              <a:t> to </a:t>
            </a:r>
            <a:r>
              <a:rPr kumimoji="0" lang="en-US" sz="2400" i="1"/>
              <a:t>Insightful Corporation</a:t>
            </a:r>
            <a:r>
              <a:rPr kumimoji="0" lang="en-US" sz="2400"/>
              <a:t>, Seattle WA. Product name: “S-plus”.</a:t>
            </a:r>
          </a:p>
          <a:p>
            <a:pPr marL="187325" indent="-187325">
              <a:spcBef>
                <a:spcPct val="50000"/>
              </a:spcBef>
            </a:pPr>
            <a:r>
              <a:rPr kumimoji="0" lang="en-US" sz="2400"/>
              <a:t>Implementation languages C, Fortran.</a:t>
            </a:r>
          </a:p>
          <a:p>
            <a:pPr marL="187325" indent="-187325">
              <a:spcBef>
                <a:spcPct val="0"/>
              </a:spcBef>
            </a:pPr>
            <a:r>
              <a:rPr kumimoji="0" lang="en-US" sz="2400"/>
              <a:t>See:</a:t>
            </a:r>
          </a:p>
          <a:p>
            <a:pPr marL="187325" indent="-187325">
              <a:spcBef>
                <a:spcPct val="0"/>
              </a:spcBef>
              <a:buFontTx/>
              <a:buNone/>
            </a:pPr>
            <a:r>
              <a:rPr kumimoji="0" lang="de-DE" altLang="zh-TW" sz="2400"/>
              <a:t>   </a:t>
            </a:r>
            <a:r>
              <a:rPr kumimoji="0" lang="de-DE" altLang="zh-TW" sz="2400">
                <a:hlinkClick r:id="rId2"/>
              </a:rPr>
              <a:t>http://cm.bell-labs.com/cm/ms/departments/sia/S/history.html</a:t>
            </a:r>
            <a:endParaRPr kumimoji="0" lang="de-DE" altLang="zh-TW" sz="2400"/>
          </a:p>
          <a:p>
            <a:pPr marL="187325" indent="-187325">
              <a:spcBef>
                <a:spcPct val="0"/>
              </a:spcBef>
            </a:pPr>
            <a:r>
              <a:rPr kumimoji="0" lang="en-US" sz="2400"/>
              <a:t>R: initially written by Ross Ihaka and Robert Gentleman at </a:t>
            </a:r>
            <a:r>
              <a:rPr kumimoji="0" lang="de-DE" altLang="zh-TW" sz="2400"/>
              <a:t>Dep</a:t>
            </a:r>
            <a:r>
              <a:rPr kumimoji="0" lang="en-US" sz="2400"/>
              <a:t>.</a:t>
            </a:r>
            <a:r>
              <a:rPr kumimoji="0" lang="de-DE" altLang="zh-TW" sz="2400"/>
              <a:t> of Statistics of U of Auckland, New Zealand</a:t>
            </a:r>
            <a:r>
              <a:rPr kumimoji="0" lang="en-US" sz="2400"/>
              <a:t> during 1990s.</a:t>
            </a:r>
          </a:p>
          <a:p>
            <a:pPr marL="187325" indent="-187325">
              <a:spcBef>
                <a:spcPct val="0"/>
              </a:spcBef>
            </a:pPr>
            <a:r>
              <a:rPr kumimoji="0" lang="en-US" sz="2400"/>
              <a:t>Since 1997: international “R-core” team of ca. 15 people with access to common CVS archive.</a:t>
            </a:r>
            <a:endParaRPr lang="en-US" altLang="zh-TW" sz="2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228600"/>
            <a:ext cx="7772400" cy="609600"/>
          </a:xfrm>
        </p:spPr>
        <p:txBody>
          <a:bodyPr/>
          <a:lstStyle/>
          <a:p>
            <a:r>
              <a:rPr lang="en-US" sz="3200">
                <a:solidFill>
                  <a:schemeClr val="accent2"/>
                </a:solidFill>
              </a:rPr>
              <a:t>lapply, sapply, apply</a:t>
            </a:r>
            <a:endParaRPr lang="de-DE" altLang="zh-TW" sz="3200">
              <a:solidFill>
                <a:schemeClr val="accent2"/>
              </a:solidFill>
            </a:endParaRPr>
          </a:p>
        </p:txBody>
      </p:sp>
      <p:sp>
        <p:nvSpPr>
          <p:cNvPr id="36867" name="Rectangle 3"/>
          <p:cNvSpPr>
            <a:spLocks noChangeArrowheads="1"/>
          </p:cNvSpPr>
          <p:nvPr/>
        </p:nvSpPr>
        <p:spPr bwMode="auto">
          <a:xfrm>
            <a:off x="228600" y="838200"/>
            <a:ext cx="86106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t>sapply( li, fct )</a:t>
            </a:r>
          </a:p>
          <a:p>
            <a:r>
              <a:rPr kumimoji="0" lang="en-US"/>
              <a:t>Like apply, but tries to simplify the result, by converting it into a vector or array of appropriate size</a:t>
            </a:r>
          </a:p>
          <a:p>
            <a:endParaRPr kumimoji="0" lang="en-US"/>
          </a:p>
          <a:p>
            <a:r>
              <a:rPr kumimoji="0" lang="en-US"/>
              <a:t>&gt; li = list("klaus","martin","georg")</a:t>
            </a:r>
          </a:p>
          <a:p>
            <a:pPr>
              <a:buFont typeface="Wingdings" pitchFamily="2" charset="2"/>
              <a:buNone/>
            </a:pPr>
            <a:r>
              <a:rPr kumimoji="0" lang="en-US"/>
              <a:t>&gt; sapply(li, toupper)</a:t>
            </a:r>
          </a:p>
          <a:p>
            <a:pPr>
              <a:buFont typeface="Wingdings" pitchFamily="2" charset="2"/>
              <a:buNone/>
            </a:pPr>
            <a:r>
              <a:rPr kumimoji="0" lang="en-US"/>
              <a:t>[1] "KLAUS"  "MARTIN" "GEORG" </a:t>
            </a:r>
          </a:p>
          <a:p>
            <a:pPr>
              <a:buFont typeface="Wingdings" pitchFamily="2" charset="2"/>
              <a:buNone/>
            </a:pPr>
            <a:endParaRPr kumimoji="0" lang="en-US"/>
          </a:p>
          <a:p>
            <a:pPr>
              <a:buFont typeface="Wingdings" pitchFamily="2" charset="2"/>
              <a:buNone/>
            </a:pPr>
            <a:r>
              <a:rPr kumimoji="0" lang="en-US"/>
              <a:t>&gt; fct = function(x) { return(c(x, x*x, x*x*x)) }</a:t>
            </a:r>
          </a:p>
          <a:p>
            <a:pPr>
              <a:buFont typeface="Wingdings" pitchFamily="2" charset="2"/>
              <a:buNone/>
            </a:pPr>
            <a:r>
              <a:rPr kumimoji="0" lang="en-US"/>
              <a:t>&gt; sapply(1:5, fct)</a:t>
            </a:r>
          </a:p>
          <a:p>
            <a:pPr>
              <a:buFont typeface="Wingdings" pitchFamily="2" charset="2"/>
              <a:buNone/>
            </a:pPr>
            <a:r>
              <a:rPr kumimoji="0" lang="en-US"/>
              <a:t>     [,1] [,2] [,3] [,4] [,5]</a:t>
            </a:r>
          </a:p>
          <a:p>
            <a:pPr>
              <a:buFont typeface="Wingdings" pitchFamily="2" charset="2"/>
              <a:buNone/>
            </a:pPr>
            <a:r>
              <a:rPr kumimoji="0" lang="en-US"/>
              <a:t>[1,]    1    2    3    4    5</a:t>
            </a:r>
          </a:p>
          <a:p>
            <a:pPr>
              <a:buFont typeface="Wingdings" pitchFamily="2" charset="2"/>
              <a:buNone/>
            </a:pPr>
            <a:r>
              <a:rPr kumimoji="0" lang="en-US"/>
              <a:t>[2,]    1    4    9   16   25</a:t>
            </a:r>
          </a:p>
          <a:p>
            <a:pPr>
              <a:buFont typeface="Wingdings" pitchFamily="2" charset="2"/>
              <a:buNone/>
            </a:pPr>
            <a:r>
              <a:rPr kumimoji="0" lang="en-US"/>
              <a:t>[3,]    1    8   27   64  125</a:t>
            </a:r>
          </a:p>
          <a:p>
            <a:pPr>
              <a:buFont typeface="Wingdings" pitchFamily="2" charset="2"/>
              <a:buNone/>
            </a:pPr>
            <a:endParaRPr kumimoji="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228600"/>
            <a:ext cx="7772400" cy="609600"/>
          </a:xfrm>
        </p:spPr>
        <p:txBody>
          <a:bodyPr/>
          <a:lstStyle/>
          <a:p>
            <a:r>
              <a:rPr lang="en-US" sz="3200">
                <a:solidFill>
                  <a:schemeClr val="accent2"/>
                </a:solidFill>
              </a:rPr>
              <a:t>apply</a:t>
            </a:r>
            <a:endParaRPr lang="de-DE" altLang="zh-TW" sz="3200">
              <a:solidFill>
                <a:schemeClr val="accent2"/>
              </a:solidFill>
            </a:endParaRPr>
          </a:p>
        </p:txBody>
      </p:sp>
      <p:sp>
        <p:nvSpPr>
          <p:cNvPr id="37891" name="Rectangle 3"/>
          <p:cNvSpPr>
            <a:spLocks noChangeArrowheads="1"/>
          </p:cNvSpPr>
          <p:nvPr/>
        </p:nvSpPr>
        <p:spPr bwMode="auto">
          <a:xfrm>
            <a:off x="381000" y="914400"/>
            <a:ext cx="83058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t>apply( arr, margin, fct )</a:t>
            </a:r>
          </a:p>
          <a:p>
            <a:r>
              <a:rPr kumimoji="0" lang="en-US"/>
              <a:t>Apply the function fct along some dimensions of the array arr, according to margin, and return a vector or array of the appropriate size.</a:t>
            </a:r>
          </a:p>
          <a:p>
            <a:r>
              <a:rPr kumimoji="0" lang="en-US"/>
              <a:t>&gt; x</a:t>
            </a:r>
          </a:p>
          <a:p>
            <a:r>
              <a:rPr kumimoji="0" lang="en-US"/>
              <a:t>     [,1] [,2] [,3]</a:t>
            </a:r>
          </a:p>
          <a:p>
            <a:r>
              <a:rPr kumimoji="0" lang="en-US"/>
              <a:t>[1,]    5    7    0</a:t>
            </a:r>
          </a:p>
          <a:p>
            <a:r>
              <a:rPr kumimoji="0" lang="en-US"/>
              <a:t>[2,]    7    9    8</a:t>
            </a:r>
          </a:p>
          <a:p>
            <a:r>
              <a:rPr kumimoji="0" lang="en-US"/>
              <a:t>[3,]    4    6    7</a:t>
            </a:r>
          </a:p>
          <a:p>
            <a:r>
              <a:rPr kumimoji="0" lang="en-US"/>
              <a:t>[4,]    6    3    5</a:t>
            </a:r>
          </a:p>
          <a:p>
            <a:r>
              <a:rPr kumimoji="0" lang="en-US"/>
              <a:t>&gt; apply(x, 1, sum)</a:t>
            </a:r>
          </a:p>
          <a:p>
            <a:r>
              <a:rPr kumimoji="0" lang="en-US"/>
              <a:t>[1] 12 24 17 14</a:t>
            </a:r>
          </a:p>
          <a:p>
            <a:r>
              <a:rPr kumimoji="0" lang="en-US"/>
              <a:t>&gt; apply(x, 2, sum)</a:t>
            </a:r>
          </a:p>
          <a:p>
            <a:r>
              <a:rPr kumimoji="0" lang="en-US"/>
              <a:t>[1] 22 25 20 </a:t>
            </a:r>
          </a:p>
          <a:p>
            <a:endParaRPr kumimoji="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33400" y="228600"/>
            <a:ext cx="7772400" cy="609600"/>
          </a:xfrm>
        </p:spPr>
        <p:txBody>
          <a:bodyPr/>
          <a:lstStyle/>
          <a:p>
            <a:r>
              <a:rPr lang="en-US" sz="3200">
                <a:solidFill>
                  <a:schemeClr val="accent2"/>
                </a:solidFill>
              </a:rPr>
              <a:t>functions and operators</a:t>
            </a:r>
            <a:endParaRPr lang="de-DE" altLang="zh-TW" sz="3200">
              <a:solidFill>
                <a:schemeClr val="accent2"/>
              </a:solidFill>
            </a:endParaRPr>
          </a:p>
        </p:txBody>
      </p:sp>
      <p:sp>
        <p:nvSpPr>
          <p:cNvPr id="56323" name="Rectangle 3"/>
          <p:cNvSpPr>
            <a:spLocks noChangeArrowheads="1"/>
          </p:cNvSpPr>
          <p:nvPr/>
        </p:nvSpPr>
        <p:spPr bwMode="auto">
          <a:xfrm>
            <a:off x="457200" y="914400"/>
            <a:ext cx="82296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t>Functions do things with data</a:t>
            </a:r>
          </a:p>
          <a:p>
            <a:r>
              <a:rPr kumimoji="0" lang="en-US"/>
              <a:t>“Input”: function arguments (0,1,2,…)</a:t>
            </a:r>
          </a:p>
          <a:p>
            <a:r>
              <a:rPr kumimoji="0" lang="en-US"/>
              <a:t>“Output”: function result (exactly one)</a:t>
            </a:r>
          </a:p>
          <a:p>
            <a:endParaRPr kumimoji="0" lang="en-US"/>
          </a:p>
          <a:p>
            <a:r>
              <a:rPr kumimoji="0" lang="en-US"/>
              <a:t>Example:</a:t>
            </a:r>
          </a:p>
          <a:p>
            <a:r>
              <a:rPr kumimoji="0" lang="en-US"/>
              <a:t>add = function(a,b) </a:t>
            </a:r>
          </a:p>
          <a:p>
            <a:r>
              <a:rPr kumimoji="0" lang="en-US"/>
              <a:t>{ result = a+b</a:t>
            </a:r>
          </a:p>
          <a:p>
            <a:r>
              <a:rPr kumimoji="0" lang="en-US"/>
              <a:t>  return(result) }</a:t>
            </a:r>
          </a:p>
          <a:p>
            <a:endParaRPr kumimoji="0" lang="en-US"/>
          </a:p>
          <a:p>
            <a:r>
              <a:rPr kumimoji="0" lang="en-US">
                <a:solidFill>
                  <a:schemeClr val="accent2"/>
                </a:solidFill>
              </a:rPr>
              <a:t>Operators:</a:t>
            </a:r>
          </a:p>
          <a:p>
            <a:r>
              <a:rPr kumimoji="0" lang="en-US"/>
              <a:t>Short-cut writing for frequently used functions of one or two arguments. </a:t>
            </a:r>
          </a:p>
          <a:p>
            <a:r>
              <a:rPr kumimoji="0" lang="en-US"/>
              <a:t>Examples: + - * / ! &amp; | %%</a:t>
            </a:r>
            <a:endParaRPr kumimoji="0" lang="de-DE" altLang="zh-TW"/>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3400" y="228600"/>
            <a:ext cx="7772400" cy="609600"/>
          </a:xfrm>
        </p:spPr>
        <p:txBody>
          <a:bodyPr/>
          <a:lstStyle/>
          <a:p>
            <a:r>
              <a:rPr lang="en-US" sz="3200">
                <a:solidFill>
                  <a:schemeClr val="accent2"/>
                </a:solidFill>
              </a:rPr>
              <a:t>functions and operators</a:t>
            </a:r>
            <a:endParaRPr lang="de-DE" altLang="zh-TW" sz="3200">
              <a:solidFill>
                <a:schemeClr val="accent2"/>
              </a:solidFill>
            </a:endParaRPr>
          </a:p>
        </p:txBody>
      </p:sp>
      <p:sp>
        <p:nvSpPr>
          <p:cNvPr id="57347" name="Rectangle 3"/>
          <p:cNvSpPr>
            <a:spLocks noChangeArrowheads="1"/>
          </p:cNvSpPr>
          <p:nvPr/>
        </p:nvSpPr>
        <p:spPr bwMode="auto">
          <a:xfrm>
            <a:off x="457200" y="914400"/>
            <a:ext cx="8382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79400" indent="-279400">
              <a:buFontTx/>
              <a:buChar char="•"/>
            </a:pPr>
            <a:r>
              <a:rPr kumimoji="0" lang="en-US"/>
              <a:t>Functions do things with data</a:t>
            </a:r>
          </a:p>
          <a:p>
            <a:pPr marL="668338" lvl="1" indent="-198438">
              <a:buFontTx/>
              <a:buChar char="•"/>
            </a:pPr>
            <a:r>
              <a:rPr kumimoji="0" lang="en-US"/>
              <a:t>“Input”: function arguments (0,1,2,…)</a:t>
            </a:r>
          </a:p>
          <a:p>
            <a:pPr marL="668338" lvl="1" indent="-198438">
              <a:buFontTx/>
              <a:buChar char="•"/>
            </a:pPr>
            <a:r>
              <a:rPr kumimoji="0" lang="en-US"/>
              <a:t>“Output”: function result (exactly one)</a:t>
            </a:r>
          </a:p>
          <a:p>
            <a:pPr marL="279400" indent="-279400"/>
            <a:r>
              <a:rPr kumimoji="0" lang="en-US">
                <a:solidFill>
                  <a:srgbClr val="FF3300"/>
                </a:solidFill>
              </a:rPr>
              <a:t>Exceptions to the rule:</a:t>
            </a:r>
          </a:p>
          <a:p>
            <a:pPr marL="279400" indent="-279400">
              <a:buFontTx/>
              <a:buChar char="•"/>
            </a:pPr>
            <a:r>
              <a:rPr kumimoji="0" lang="en-US"/>
              <a:t>Functions may also use data that sits around in other places, not just in their argument list: </a:t>
            </a:r>
            <a:r>
              <a:rPr kumimoji="0" lang="en-US">
                <a:solidFill>
                  <a:schemeClr val="accent2"/>
                </a:solidFill>
              </a:rPr>
              <a:t>“scoping rules”</a:t>
            </a:r>
            <a:r>
              <a:rPr kumimoji="0" lang="en-US" baseline="30000"/>
              <a:t>*</a:t>
            </a:r>
            <a:endParaRPr kumimoji="0" lang="en-US"/>
          </a:p>
          <a:p>
            <a:pPr marL="279400" indent="-279400">
              <a:buFontTx/>
              <a:buChar char="•"/>
            </a:pPr>
            <a:r>
              <a:rPr kumimoji="0" lang="en-US"/>
              <a:t>Functions may also do other things than returning a result. E.g., plot something on the screen: </a:t>
            </a:r>
            <a:r>
              <a:rPr kumimoji="0" lang="en-US">
                <a:solidFill>
                  <a:schemeClr val="accent2"/>
                </a:solidFill>
              </a:rPr>
              <a:t>“side effects”</a:t>
            </a:r>
          </a:p>
          <a:p>
            <a:pPr marL="279400" indent="-279400"/>
            <a:endParaRPr kumimoji="0" lang="en-US">
              <a:solidFill>
                <a:schemeClr val="accent2"/>
              </a:solidFill>
            </a:endParaRPr>
          </a:p>
          <a:p>
            <a:pPr marL="279400" indent="-279400"/>
            <a:r>
              <a:rPr kumimoji="0" lang="en-US"/>
              <a:t>* Lexical scope and Statistical Computing. </a:t>
            </a:r>
          </a:p>
          <a:p>
            <a:pPr marL="279400" indent="-279400"/>
            <a:r>
              <a:rPr kumimoji="0" lang="en-US"/>
              <a:t>    R. Gentleman, R. Ihaka, </a:t>
            </a:r>
            <a:r>
              <a:rPr kumimoji="0" lang="en-US" i="1"/>
              <a:t>Journal of Computational and Graphical Statistics</a:t>
            </a:r>
            <a:r>
              <a:rPr kumimoji="0" lang="en-US"/>
              <a:t>, 9(3), p. 491-508 (2000).</a:t>
            </a:r>
            <a:endParaRPr kumimoji="0" lang="de-DE" altLang="zh-TW"/>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4213" y="260350"/>
            <a:ext cx="7772400" cy="587375"/>
          </a:xfrm>
        </p:spPr>
        <p:txBody>
          <a:bodyPr/>
          <a:lstStyle/>
          <a:p>
            <a:r>
              <a:rPr lang="en-US" altLang="zh-TW" sz="3200"/>
              <a:t>Reading data from files</a:t>
            </a:r>
          </a:p>
        </p:txBody>
      </p:sp>
      <p:sp>
        <p:nvSpPr>
          <p:cNvPr id="23555" name="Rectangle 3"/>
          <p:cNvSpPr>
            <a:spLocks noGrp="1" noChangeArrowheads="1"/>
          </p:cNvSpPr>
          <p:nvPr>
            <p:ph type="body" idx="1"/>
          </p:nvPr>
        </p:nvSpPr>
        <p:spPr>
          <a:xfrm>
            <a:off x="250825" y="908050"/>
            <a:ext cx="8642350" cy="5616575"/>
          </a:xfrm>
        </p:spPr>
        <p:txBody>
          <a:bodyPr/>
          <a:lstStyle/>
          <a:p>
            <a:pPr marL="174625" indent="-174625"/>
            <a:r>
              <a:rPr lang="en-US" altLang="zh-TW" sz="2400"/>
              <a:t>The read.table() function</a:t>
            </a:r>
          </a:p>
          <a:p>
            <a:pPr marL="544513" lvl="1" indent="-190500"/>
            <a:r>
              <a:rPr lang="en-US" altLang="zh-TW" sz="2000"/>
              <a:t>To read an entire data frame directly, the external file will normally have a special form.</a:t>
            </a:r>
          </a:p>
          <a:p>
            <a:pPr marL="544513" lvl="1" indent="-190500"/>
            <a:r>
              <a:rPr lang="en-US" altLang="zh-TW" sz="2000"/>
              <a:t>The first line of the file should have a name for each variable in the data frame.</a:t>
            </a:r>
          </a:p>
          <a:p>
            <a:pPr marL="544513" lvl="1" indent="-190500"/>
            <a:r>
              <a:rPr lang="en-US" altLang="zh-TW" sz="2000"/>
              <a:t>Each additional line of the file has its first item a row label and the values for each variable.</a:t>
            </a:r>
          </a:p>
          <a:p>
            <a:pPr marL="544513" lvl="1" indent="-190500">
              <a:buFontTx/>
              <a:buNone/>
            </a:pPr>
            <a:r>
              <a:rPr lang="en-US" altLang="zh-TW" sz="2000"/>
              <a:t>     Price    Floor     Area    Rooms     Age      Cent.heat</a:t>
            </a:r>
          </a:p>
          <a:p>
            <a:pPr marL="544513" lvl="1" indent="-190500">
              <a:buFontTx/>
              <a:buNone/>
            </a:pPr>
            <a:r>
              <a:rPr lang="en-US" altLang="zh-TW" sz="2000"/>
              <a:t>01  52.00  111.0     830          5           6.2            no</a:t>
            </a:r>
          </a:p>
          <a:p>
            <a:pPr marL="544513" lvl="1" indent="-190500">
              <a:buFontTx/>
              <a:buNone/>
            </a:pPr>
            <a:r>
              <a:rPr lang="en-US" altLang="zh-TW" sz="2000"/>
              <a:t>02  54.75  128.0     710          5           7.5            no</a:t>
            </a:r>
          </a:p>
          <a:p>
            <a:pPr marL="544513" lvl="1" indent="-190500">
              <a:buFontTx/>
              <a:buNone/>
            </a:pPr>
            <a:r>
              <a:rPr lang="en-US" altLang="zh-TW" sz="2000"/>
              <a:t>03  57.50  101.0   1000          5           4.2            no</a:t>
            </a:r>
          </a:p>
          <a:p>
            <a:pPr marL="544513" lvl="1" indent="-190500">
              <a:buFontTx/>
              <a:buNone/>
            </a:pPr>
            <a:r>
              <a:rPr lang="en-US" altLang="zh-TW" sz="2000"/>
              <a:t>04  57.50  131.0     690          6           8.8            no</a:t>
            </a:r>
          </a:p>
          <a:p>
            <a:pPr marL="544513" lvl="1" indent="-190500">
              <a:buFontTx/>
              <a:buNone/>
            </a:pPr>
            <a:r>
              <a:rPr lang="en-US" altLang="zh-TW" sz="2000"/>
              <a:t>05  59.75    93.0     900          5           1.9           yes</a:t>
            </a:r>
          </a:p>
          <a:p>
            <a:pPr marL="544513" lvl="1" indent="-190500">
              <a:buFontTx/>
              <a:buNone/>
            </a:pPr>
            <a:r>
              <a:rPr lang="en-US" altLang="zh-TW" sz="2000"/>
              <a:t>... </a:t>
            </a:r>
          </a:p>
          <a:p>
            <a:pPr marL="174625" indent="-174625"/>
            <a:r>
              <a:rPr lang="en-US" altLang="zh-TW" sz="2400"/>
              <a:t>numeric variables and nonnumeric variables (factors)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4213" y="260350"/>
            <a:ext cx="7772400" cy="587375"/>
          </a:xfrm>
        </p:spPr>
        <p:txBody>
          <a:bodyPr/>
          <a:lstStyle/>
          <a:p>
            <a:r>
              <a:rPr lang="en-US" altLang="zh-TW" sz="3200"/>
              <a:t>Reading data from files</a:t>
            </a:r>
          </a:p>
        </p:txBody>
      </p:sp>
      <p:sp>
        <p:nvSpPr>
          <p:cNvPr id="24579" name="Rectangle 3"/>
          <p:cNvSpPr>
            <a:spLocks noGrp="1" noChangeArrowheads="1"/>
          </p:cNvSpPr>
          <p:nvPr>
            <p:ph type="body" idx="1"/>
          </p:nvPr>
        </p:nvSpPr>
        <p:spPr>
          <a:xfrm>
            <a:off x="250825" y="908050"/>
            <a:ext cx="8642350" cy="5616575"/>
          </a:xfrm>
        </p:spPr>
        <p:txBody>
          <a:bodyPr/>
          <a:lstStyle/>
          <a:p>
            <a:pPr marL="174625" indent="-174625">
              <a:lnSpc>
                <a:spcPct val="90000"/>
              </a:lnSpc>
            </a:pPr>
            <a:r>
              <a:rPr lang="en-US" altLang="zh-TW" sz="2400"/>
              <a:t>HousePrice &lt;- read.table("houses.data", header=TRUE)</a:t>
            </a:r>
          </a:p>
          <a:p>
            <a:pPr marL="174625" indent="-174625">
              <a:lnSpc>
                <a:spcPct val="90000"/>
              </a:lnSpc>
              <a:buFontTx/>
              <a:buNone/>
            </a:pPr>
            <a:r>
              <a:rPr lang="en-US" altLang="zh-TW" sz="2000"/>
              <a:t>  </a:t>
            </a:r>
            <a:r>
              <a:rPr lang="en-US" altLang="zh-TW" sz="1800"/>
              <a:t>Price    Floor     Area    Rooms     Age      Cent.heat</a:t>
            </a:r>
          </a:p>
          <a:p>
            <a:pPr marL="174625" indent="-174625">
              <a:lnSpc>
                <a:spcPct val="90000"/>
              </a:lnSpc>
              <a:buFontTx/>
              <a:buNone/>
            </a:pPr>
            <a:r>
              <a:rPr lang="en-US" altLang="zh-TW" sz="1800"/>
              <a:t>  52.00   111.0      830          5           6.2            no</a:t>
            </a:r>
          </a:p>
          <a:p>
            <a:pPr marL="174625" indent="-174625">
              <a:lnSpc>
                <a:spcPct val="90000"/>
              </a:lnSpc>
              <a:buFontTx/>
              <a:buNone/>
            </a:pPr>
            <a:r>
              <a:rPr lang="en-US" altLang="zh-TW" sz="1800"/>
              <a:t>  54.75   128.0      710          5           7.5            no</a:t>
            </a:r>
          </a:p>
          <a:p>
            <a:pPr marL="174625" indent="-174625">
              <a:lnSpc>
                <a:spcPct val="90000"/>
              </a:lnSpc>
              <a:buFontTx/>
              <a:buNone/>
            </a:pPr>
            <a:r>
              <a:rPr lang="en-US" altLang="zh-TW" sz="1800"/>
              <a:t>  57.50   101.0    1000          5           4.2            no</a:t>
            </a:r>
          </a:p>
          <a:p>
            <a:pPr marL="174625" indent="-174625">
              <a:lnSpc>
                <a:spcPct val="90000"/>
              </a:lnSpc>
              <a:buFontTx/>
              <a:buNone/>
            </a:pPr>
            <a:r>
              <a:rPr lang="en-US" altLang="zh-TW" sz="1800"/>
              <a:t>  57.50   131.0      690          6           8.8            no</a:t>
            </a:r>
          </a:p>
          <a:p>
            <a:pPr marL="174625" indent="-174625">
              <a:lnSpc>
                <a:spcPct val="90000"/>
              </a:lnSpc>
              <a:buFontTx/>
              <a:buNone/>
            </a:pPr>
            <a:r>
              <a:rPr lang="en-US" altLang="zh-TW" sz="1800"/>
              <a:t>  59.75     93.0      900          5           1.9           yes</a:t>
            </a:r>
          </a:p>
          <a:p>
            <a:pPr marL="544513" lvl="1" indent="-190500">
              <a:lnSpc>
                <a:spcPct val="90000"/>
              </a:lnSpc>
              <a:buFontTx/>
              <a:buNone/>
            </a:pPr>
            <a:r>
              <a:rPr lang="en-US" altLang="zh-TW" sz="1800"/>
              <a:t>... </a:t>
            </a:r>
            <a:endParaRPr lang="en-US" altLang="zh-TW" sz="2400"/>
          </a:p>
          <a:p>
            <a:pPr marL="174625" indent="-174625">
              <a:lnSpc>
                <a:spcPct val="90000"/>
              </a:lnSpc>
            </a:pPr>
            <a:r>
              <a:rPr lang="en-US" altLang="en-US" sz="2400"/>
              <a:t>The data file is named ‘input.dat’.</a:t>
            </a:r>
            <a:endParaRPr lang="en-US" altLang="en-US" sz="2000"/>
          </a:p>
          <a:p>
            <a:pPr marL="544513" lvl="1" indent="-190500">
              <a:lnSpc>
                <a:spcPct val="90000"/>
              </a:lnSpc>
            </a:pPr>
            <a:r>
              <a:rPr lang="en-US" altLang="en-US" sz="1800"/>
              <a:t>Suppose the data vectors are of equal length and are to be read in in parallel. </a:t>
            </a:r>
          </a:p>
          <a:p>
            <a:pPr marL="544513" lvl="1" indent="-190500">
              <a:lnSpc>
                <a:spcPct val="90000"/>
              </a:lnSpc>
            </a:pPr>
            <a:r>
              <a:rPr lang="en-US" altLang="en-US" sz="1800"/>
              <a:t>Suppose that there are three vectors, the first of mode character and the remaining two of mode numeric.</a:t>
            </a:r>
            <a:endParaRPr lang="en-US" altLang="en-US" sz="2400"/>
          </a:p>
          <a:p>
            <a:pPr marL="174625" indent="-174625">
              <a:lnSpc>
                <a:spcPct val="90000"/>
              </a:lnSpc>
            </a:pPr>
            <a:r>
              <a:rPr lang="en-US" altLang="en-US" sz="2400"/>
              <a:t>The scan() function</a:t>
            </a:r>
          </a:p>
          <a:p>
            <a:pPr marL="544513" lvl="1" indent="-190500">
              <a:lnSpc>
                <a:spcPct val="90000"/>
              </a:lnSpc>
            </a:pPr>
            <a:r>
              <a:rPr lang="en-US" altLang="en-US" sz="2000"/>
              <a:t>inp&lt;- scan("input.dat", list("",0,0)) </a:t>
            </a:r>
          </a:p>
          <a:p>
            <a:pPr marL="544513" lvl="1" indent="-190500">
              <a:lnSpc>
                <a:spcPct val="90000"/>
              </a:lnSpc>
            </a:pPr>
            <a:r>
              <a:rPr lang="en-US" altLang="en-US" sz="2000"/>
              <a:t>To separate the data items into three separate vectors, use assignments like</a:t>
            </a:r>
          </a:p>
          <a:p>
            <a:pPr marL="174625" indent="-174625">
              <a:lnSpc>
                <a:spcPct val="90000"/>
              </a:lnSpc>
              <a:buFontTx/>
              <a:buNone/>
            </a:pPr>
            <a:r>
              <a:rPr lang="en-US" altLang="en-US" sz="2000"/>
              <a:t>         label &lt;- inp[[1]]; x &lt;- inp[[2]]; y &lt;- inp[[3]]</a:t>
            </a:r>
          </a:p>
          <a:p>
            <a:pPr marL="544513" lvl="1" indent="-190500">
              <a:lnSpc>
                <a:spcPct val="90000"/>
              </a:lnSpc>
            </a:pPr>
            <a:r>
              <a:rPr lang="en-US" altLang="en-US" sz="2000"/>
              <a:t>inp &lt;- scan("input.dat", list(id="", x=0, y=0)); </a:t>
            </a:r>
            <a:r>
              <a:rPr lang="en-US" altLang="en-US" sz="1800"/>
              <a:t> inp$id; inp$x; inp$y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228600"/>
            <a:ext cx="7772400" cy="609600"/>
          </a:xfrm>
        </p:spPr>
        <p:txBody>
          <a:bodyPr/>
          <a:lstStyle/>
          <a:p>
            <a:r>
              <a:rPr lang="en-US" sz="3200">
                <a:solidFill>
                  <a:schemeClr val="accent2"/>
                </a:solidFill>
              </a:rPr>
              <a:t>Storing data</a:t>
            </a:r>
            <a:endParaRPr lang="de-DE" altLang="zh-TW" sz="3200">
              <a:solidFill>
                <a:schemeClr val="accent2"/>
              </a:solidFill>
            </a:endParaRPr>
          </a:p>
        </p:txBody>
      </p:sp>
      <p:sp>
        <p:nvSpPr>
          <p:cNvPr id="40963" name="Rectangle 3"/>
          <p:cNvSpPr>
            <a:spLocks noChangeArrowheads="1"/>
          </p:cNvSpPr>
          <p:nvPr/>
        </p:nvSpPr>
        <p:spPr bwMode="auto">
          <a:xfrm>
            <a:off x="609600" y="1143000"/>
            <a:ext cx="8153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79400" indent="-279400">
              <a:buFontTx/>
              <a:buChar char="•"/>
            </a:pPr>
            <a:r>
              <a:rPr kumimoji="0" lang="en-US"/>
              <a:t>Every R object can be stored into and restored from a file with the commands “save” and “load”.</a:t>
            </a:r>
          </a:p>
          <a:p>
            <a:pPr marL="279400" indent="-279400">
              <a:buFontTx/>
              <a:buChar char="•"/>
            </a:pPr>
            <a:r>
              <a:rPr kumimoji="0" lang="en-US"/>
              <a:t>This uses the XDR (external data representation) standard of Sun Microsystems and others, and is portable between MS-Windows, Unix, Mac.</a:t>
            </a:r>
          </a:p>
          <a:p>
            <a:pPr marL="279400" indent="-279400"/>
            <a:endParaRPr kumimoji="0" lang="en-US"/>
          </a:p>
          <a:p>
            <a:pPr marL="279400" indent="-279400">
              <a:buFont typeface="Wingdings" pitchFamily="2" charset="2"/>
              <a:buNone/>
            </a:pPr>
            <a:r>
              <a:rPr kumimoji="0" lang="en-US"/>
              <a:t>&gt; save(x, file=“x.Rdata”)</a:t>
            </a:r>
          </a:p>
          <a:p>
            <a:pPr marL="279400" indent="-279400">
              <a:buFont typeface="Wingdings" pitchFamily="2" charset="2"/>
              <a:buNone/>
            </a:pPr>
            <a:r>
              <a:rPr kumimoji="0" lang="en-US"/>
              <a:t>&gt; load(“x.Rdata”)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228600"/>
            <a:ext cx="7772400" cy="609600"/>
          </a:xfrm>
        </p:spPr>
        <p:txBody>
          <a:bodyPr/>
          <a:lstStyle/>
          <a:p>
            <a:r>
              <a:rPr lang="en-US" sz="3200">
                <a:solidFill>
                  <a:schemeClr val="accent2"/>
                </a:solidFill>
              </a:rPr>
              <a:t>Importing and exporting data</a:t>
            </a:r>
            <a:endParaRPr lang="de-DE" altLang="zh-TW" sz="3200">
              <a:solidFill>
                <a:schemeClr val="accent2"/>
              </a:solidFill>
            </a:endParaRPr>
          </a:p>
        </p:txBody>
      </p:sp>
      <p:sp>
        <p:nvSpPr>
          <p:cNvPr id="41987" name="Rectangle 3"/>
          <p:cNvSpPr>
            <a:spLocks noChangeArrowheads="1"/>
          </p:cNvSpPr>
          <p:nvPr/>
        </p:nvSpPr>
        <p:spPr bwMode="auto">
          <a:xfrm>
            <a:off x="228600" y="1219200"/>
            <a:ext cx="8458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t>There are many ways to get data into R and out of R. </a:t>
            </a:r>
          </a:p>
          <a:p>
            <a:endParaRPr kumimoji="0" lang="en-US"/>
          </a:p>
          <a:p>
            <a:r>
              <a:rPr kumimoji="0" lang="en-US"/>
              <a:t>Most programs (e.g. Excel), as well as humans, know how to deal with rectangular tables in the form of tab-delimited text files.</a:t>
            </a:r>
          </a:p>
          <a:p>
            <a:endParaRPr kumimoji="0" lang="en-US"/>
          </a:p>
          <a:p>
            <a:pPr>
              <a:buFont typeface="Wingdings" pitchFamily="2" charset="2"/>
              <a:buNone/>
            </a:pPr>
            <a:r>
              <a:rPr kumimoji="0" lang="en-US"/>
              <a:t>&gt; x = read.delim(“filename.txt”) </a:t>
            </a:r>
          </a:p>
          <a:p>
            <a:pPr>
              <a:buFont typeface="Wingdings" pitchFamily="2" charset="2"/>
              <a:buNone/>
            </a:pPr>
            <a:r>
              <a:rPr kumimoji="0" lang="en-US"/>
              <a:t>also: read.table, read.csv</a:t>
            </a:r>
          </a:p>
          <a:p>
            <a:pPr>
              <a:buFont typeface="Wingdings" pitchFamily="2" charset="2"/>
              <a:buNone/>
            </a:pPr>
            <a:endParaRPr kumimoji="0" lang="en-US"/>
          </a:p>
          <a:p>
            <a:pPr>
              <a:buFont typeface="Wingdings" pitchFamily="2" charset="2"/>
              <a:buNone/>
            </a:pPr>
            <a:r>
              <a:rPr kumimoji="0" lang="en-US"/>
              <a:t>&gt; write.table(x, file=“x.txt”, sep=“\t”)</a:t>
            </a:r>
          </a:p>
          <a:p>
            <a:pPr>
              <a:buFont typeface="Wingdings" pitchFamily="2" charset="2"/>
              <a:buChar char="Ø"/>
            </a:pPr>
            <a:endParaRPr kumimoji="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228600"/>
            <a:ext cx="7772400" cy="609600"/>
          </a:xfrm>
        </p:spPr>
        <p:txBody>
          <a:bodyPr/>
          <a:lstStyle/>
          <a:p>
            <a:r>
              <a:rPr lang="en-US" sz="3200">
                <a:solidFill>
                  <a:schemeClr val="accent2"/>
                </a:solidFill>
              </a:rPr>
              <a:t>Importing data: </a:t>
            </a:r>
            <a:r>
              <a:rPr lang="en-US" sz="3200">
                <a:solidFill>
                  <a:srgbClr val="FF3300"/>
                </a:solidFill>
              </a:rPr>
              <a:t>caveats</a:t>
            </a:r>
            <a:endParaRPr lang="de-DE" altLang="zh-TW" sz="3200">
              <a:solidFill>
                <a:srgbClr val="FF3300"/>
              </a:solidFill>
            </a:endParaRPr>
          </a:p>
        </p:txBody>
      </p:sp>
      <p:sp>
        <p:nvSpPr>
          <p:cNvPr id="43011" name="Rectangle 3"/>
          <p:cNvSpPr>
            <a:spLocks noChangeArrowheads="1"/>
          </p:cNvSpPr>
          <p:nvPr/>
        </p:nvSpPr>
        <p:spPr bwMode="auto">
          <a:xfrm>
            <a:off x="304800" y="914400"/>
            <a:ext cx="84582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79400" indent="-279400">
              <a:buFont typeface="Wingdings" pitchFamily="2" charset="2"/>
              <a:buChar char="Ø"/>
            </a:pPr>
            <a:r>
              <a:rPr kumimoji="0" lang="en-US">
                <a:solidFill>
                  <a:srgbClr val="FF3300"/>
                </a:solidFill>
              </a:rPr>
              <a:t>Type conversions:</a:t>
            </a:r>
            <a:r>
              <a:rPr kumimoji="0" lang="en-US"/>
              <a:t> by default, the read functions try to guess and autoconvert the data types of the different columns (e.g. number, factor, character). </a:t>
            </a:r>
          </a:p>
          <a:p>
            <a:pPr marL="762000" lvl="1" indent="-292100">
              <a:buFont typeface="Wingdings" pitchFamily="2" charset="2"/>
              <a:buChar char="Ø"/>
            </a:pPr>
            <a:r>
              <a:rPr kumimoji="0" lang="en-US"/>
              <a:t>There are options as.is and colClasses to control this – </a:t>
            </a:r>
            <a:r>
              <a:rPr kumimoji="0" lang="en-US" i="1">
                <a:solidFill>
                  <a:schemeClr val="accent2"/>
                </a:solidFill>
              </a:rPr>
              <a:t>read the online help</a:t>
            </a:r>
            <a:endParaRPr kumimoji="0" lang="en-US">
              <a:solidFill>
                <a:srgbClr val="FF3300"/>
              </a:solidFill>
            </a:endParaRPr>
          </a:p>
          <a:p>
            <a:pPr marL="279400" indent="-279400">
              <a:buFont typeface="Wingdings" pitchFamily="2" charset="2"/>
              <a:buChar char="Ø"/>
            </a:pPr>
            <a:r>
              <a:rPr kumimoji="0" lang="en-US">
                <a:solidFill>
                  <a:srgbClr val="FF3300"/>
                </a:solidFill>
              </a:rPr>
              <a:t>Special characters:</a:t>
            </a:r>
            <a:r>
              <a:rPr kumimoji="0" lang="en-US"/>
              <a:t> the delimiter character (space, comma, tabulator) and the end-of-line character cannot be part of a data field. </a:t>
            </a:r>
          </a:p>
          <a:p>
            <a:pPr marL="762000" lvl="1" indent="-292100">
              <a:buFont typeface="Wingdings" pitchFamily="2" charset="2"/>
              <a:buChar char="Ø"/>
            </a:pPr>
            <a:r>
              <a:rPr kumimoji="0" lang="en-US"/>
              <a:t>To circumvent this, text may be “quoted”. </a:t>
            </a:r>
          </a:p>
          <a:p>
            <a:pPr marL="762000" lvl="1" indent="-292100">
              <a:buFont typeface="Wingdings" pitchFamily="2" charset="2"/>
              <a:buChar char="Ø"/>
            </a:pPr>
            <a:r>
              <a:rPr kumimoji="0" lang="en-US"/>
              <a:t>However, if this option is used (the default), then the quote characters themselves cannot be part of a data field. Except if they themselves are within quotes…</a:t>
            </a:r>
          </a:p>
          <a:p>
            <a:pPr marL="762000" lvl="1" indent="-292100">
              <a:buFont typeface="Wingdings" pitchFamily="2" charset="2"/>
              <a:buChar char="Ø"/>
            </a:pPr>
            <a:r>
              <a:rPr kumimoji="0" lang="en-US">
                <a:solidFill>
                  <a:schemeClr val="accent2"/>
                </a:solidFill>
              </a:rPr>
              <a:t>Understand the conventions your input files use and set the quote options accordingly.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228600"/>
            <a:ext cx="7772400" cy="609600"/>
          </a:xfrm>
        </p:spPr>
        <p:txBody>
          <a:bodyPr/>
          <a:lstStyle/>
          <a:p>
            <a:r>
              <a:rPr lang="en-US" altLang="zh-TW" sz="3200"/>
              <a:t>Statistical models in R</a:t>
            </a:r>
          </a:p>
        </p:txBody>
      </p:sp>
      <p:sp>
        <p:nvSpPr>
          <p:cNvPr id="25603" name="Rectangle 3"/>
          <p:cNvSpPr>
            <a:spLocks noGrp="1" noChangeArrowheads="1"/>
          </p:cNvSpPr>
          <p:nvPr>
            <p:ph type="body" idx="1"/>
          </p:nvPr>
        </p:nvSpPr>
        <p:spPr>
          <a:xfrm>
            <a:off x="228600" y="914400"/>
            <a:ext cx="8610600" cy="5638800"/>
          </a:xfrm>
        </p:spPr>
        <p:txBody>
          <a:bodyPr/>
          <a:lstStyle/>
          <a:p>
            <a:pPr marL="187325" indent="-187325"/>
            <a:r>
              <a:rPr lang="en-US" altLang="zh-TW" sz="2400"/>
              <a:t>Regression analysis</a:t>
            </a:r>
            <a:endParaRPr lang="en-US" altLang="zh-TW" sz="2000"/>
          </a:p>
          <a:p>
            <a:pPr marL="574675" lvl="1" indent="-185738"/>
            <a:r>
              <a:rPr lang="en-US" altLang="zh-TW" sz="2000"/>
              <a:t>a linear regression model with independent homoscedastic errors</a:t>
            </a:r>
          </a:p>
          <a:p>
            <a:pPr marL="574675" lvl="1" indent="-185738"/>
            <a:endParaRPr lang="en-US" altLang="zh-TW" sz="2400"/>
          </a:p>
          <a:p>
            <a:pPr marL="187325" indent="-187325"/>
            <a:endParaRPr lang="en-US" altLang="zh-TW" sz="2400"/>
          </a:p>
          <a:p>
            <a:pPr marL="187325" indent="-187325"/>
            <a:r>
              <a:rPr lang="en-US" altLang="zh-TW" sz="2400"/>
              <a:t>The analysis of variance (ANOVA)</a:t>
            </a:r>
          </a:p>
          <a:p>
            <a:pPr marL="574675" lvl="1" indent="-185738"/>
            <a:r>
              <a:rPr lang="en-US" altLang="zh-TW" sz="2000"/>
              <a:t>Predictors are now all categorical/ qualitative. </a:t>
            </a:r>
          </a:p>
          <a:p>
            <a:pPr marL="574675" lvl="1" indent="-185738"/>
            <a:r>
              <a:rPr lang="en-US" altLang="zh-TW" sz="2000"/>
              <a:t>The name Analysis of Variance is used because the original thinking was to try to partition the overall variance in the response to that due to each of the factors and the error. </a:t>
            </a:r>
          </a:p>
          <a:p>
            <a:pPr marL="574675" lvl="1" indent="-185738"/>
            <a:r>
              <a:rPr lang="en-US" altLang="zh-TW" sz="2000"/>
              <a:t>Predictors are now typically called factors which have some number of levels.</a:t>
            </a:r>
          </a:p>
          <a:p>
            <a:pPr marL="574675" lvl="1" indent="-185738"/>
            <a:r>
              <a:rPr lang="en-US" altLang="zh-TW" sz="2000"/>
              <a:t>The parameters are now often called </a:t>
            </a:r>
            <a:r>
              <a:rPr lang="en-US" altLang="zh-TW" sz="2000" i="1"/>
              <a:t>effects. </a:t>
            </a:r>
          </a:p>
          <a:p>
            <a:pPr marL="574675" lvl="1" indent="-185738"/>
            <a:r>
              <a:rPr lang="en-US" altLang="zh-TW" sz="2000"/>
              <a:t>The parameters are considered fixed but unknown —called </a:t>
            </a:r>
            <a:r>
              <a:rPr lang="en-US" altLang="zh-TW" sz="2000" i="1"/>
              <a:t>fixed-effects </a:t>
            </a:r>
            <a:r>
              <a:rPr lang="en-US" altLang="zh-TW" sz="2000"/>
              <a:t>models but </a:t>
            </a:r>
            <a:r>
              <a:rPr lang="en-US" altLang="zh-TW" sz="2000" i="1"/>
              <a:t>random-effects </a:t>
            </a:r>
            <a:r>
              <a:rPr lang="en-US" altLang="zh-TW" sz="2000"/>
              <a:t>models are also used where parameters are taken to be random variables.</a:t>
            </a: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752600"/>
            <a:ext cx="5486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755650" y="188913"/>
            <a:ext cx="7543800" cy="431800"/>
          </a:xfrm>
        </p:spPr>
        <p:txBody>
          <a:bodyPr/>
          <a:lstStyle/>
          <a:p>
            <a:r>
              <a:rPr lang="en-US" altLang="zh-TW" sz="2800"/>
              <a:t>Introduction</a:t>
            </a:r>
          </a:p>
        </p:txBody>
      </p:sp>
      <p:sp>
        <p:nvSpPr>
          <p:cNvPr id="16387" name="Rectangle 1027"/>
          <p:cNvSpPr>
            <a:spLocks noGrp="1" noChangeArrowheads="1"/>
          </p:cNvSpPr>
          <p:nvPr>
            <p:ph type="body" idx="1"/>
          </p:nvPr>
        </p:nvSpPr>
        <p:spPr>
          <a:xfrm>
            <a:off x="250825" y="692150"/>
            <a:ext cx="8713788" cy="6165850"/>
          </a:xfrm>
        </p:spPr>
        <p:txBody>
          <a:bodyPr/>
          <a:lstStyle/>
          <a:p>
            <a:pPr marL="92075" indent="-92075"/>
            <a:r>
              <a:rPr lang="en-US" altLang="zh-TW" sz="2400"/>
              <a:t>R is “GNU S” — A language and environment for data manipula-tion, calculation and graphical display.</a:t>
            </a:r>
            <a:endParaRPr lang="en-US" altLang="zh-TW" sz="2000"/>
          </a:p>
          <a:p>
            <a:pPr marL="441325" lvl="1" indent="-166688">
              <a:lnSpc>
                <a:spcPct val="90000"/>
              </a:lnSpc>
            </a:pPr>
            <a:r>
              <a:rPr lang="en-US" altLang="zh-TW" sz="2000"/>
              <a:t>R is similar to the award-winning S system, which was developed at Bell Laboratories by John Chambers et al.</a:t>
            </a:r>
          </a:p>
          <a:p>
            <a:pPr marL="441325" lvl="1" indent="-166688"/>
            <a:r>
              <a:rPr lang="en-US" altLang="zh-TW" sz="2000"/>
              <a:t>a suite of operators for calculations on arrays, in particular matrices,</a:t>
            </a:r>
          </a:p>
          <a:p>
            <a:pPr marL="441325" lvl="1" indent="-166688"/>
            <a:r>
              <a:rPr lang="en-US" altLang="zh-TW" sz="2000"/>
              <a:t>a large, coherent, integrated collection of intermediate tools for interactive data analysis,</a:t>
            </a:r>
          </a:p>
          <a:p>
            <a:pPr marL="441325" lvl="1" indent="-166688"/>
            <a:r>
              <a:rPr lang="en-US" altLang="zh-TW" sz="2000"/>
              <a:t>graphical facilities for data analysis and display either directly at the computer or on hardcopy</a:t>
            </a:r>
          </a:p>
          <a:p>
            <a:pPr marL="441325" lvl="1" indent="-166688"/>
            <a:r>
              <a:rPr lang="en-US" altLang="zh-TW" sz="2000"/>
              <a:t>a well developed programming language which includes conditionals, loops, user defined recursive functions and input and output facilities. </a:t>
            </a:r>
          </a:p>
          <a:p>
            <a:pPr marL="92075" indent="-92075"/>
            <a:r>
              <a:rPr lang="en-US" altLang="zh-TW" sz="2400"/>
              <a:t>The core of R is an interpreted computer language.</a:t>
            </a:r>
          </a:p>
          <a:p>
            <a:pPr marL="441325" lvl="1" indent="-166688">
              <a:lnSpc>
                <a:spcPct val="90000"/>
              </a:lnSpc>
            </a:pPr>
            <a:r>
              <a:rPr lang="en-US" altLang="zh-TW" sz="2000"/>
              <a:t>It allows branching and looping as well as modular programming using functions. </a:t>
            </a:r>
          </a:p>
          <a:p>
            <a:pPr marL="441325" lvl="1" indent="-166688">
              <a:lnSpc>
                <a:spcPct val="90000"/>
              </a:lnSpc>
            </a:pPr>
            <a:r>
              <a:rPr lang="en-US" altLang="zh-TW" sz="2000"/>
              <a:t>Most of the user-visible functions in R are written in R, calling upon a smaller set of internal primitives. </a:t>
            </a:r>
          </a:p>
          <a:p>
            <a:pPr marL="441325" lvl="1" indent="-166688">
              <a:lnSpc>
                <a:spcPct val="90000"/>
              </a:lnSpc>
            </a:pPr>
            <a:r>
              <a:rPr lang="en-US" altLang="zh-TW" sz="2000"/>
              <a:t>It is possible for the user to interface to procedures written in C, C++ or FORTRAN languages for efficiency, and also to write additional primitives.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09600" y="152400"/>
            <a:ext cx="7772400" cy="533400"/>
          </a:xfrm>
        </p:spPr>
        <p:txBody>
          <a:bodyPr/>
          <a:lstStyle/>
          <a:p>
            <a:r>
              <a:rPr lang="en-US" altLang="zh-TW" sz="3200"/>
              <a:t>One-Way ANOVA</a:t>
            </a:r>
          </a:p>
        </p:txBody>
      </p:sp>
      <p:sp>
        <p:nvSpPr>
          <p:cNvPr id="65539" name="Rectangle 3"/>
          <p:cNvSpPr>
            <a:spLocks noGrp="1" noChangeArrowheads="1"/>
          </p:cNvSpPr>
          <p:nvPr>
            <p:ph type="body" idx="1"/>
          </p:nvPr>
        </p:nvSpPr>
        <p:spPr>
          <a:xfrm>
            <a:off x="228600" y="838200"/>
            <a:ext cx="8610600" cy="5562600"/>
          </a:xfrm>
        </p:spPr>
        <p:txBody>
          <a:bodyPr/>
          <a:lstStyle/>
          <a:p>
            <a:pPr marL="198438" indent="-198438"/>
            <a:r>
              <a:rPr lang="en-US" altLang="zh-TW" sz="2400"/>
              <a:t>The model</a:t>
            </a:r>
          </a:p>
          <a:p>
            <a:pPr marL="542925" lvl="1" indent="-165100"/>
            <a:r>
              <a:rPr lang="en-US" altLang="zh-TW" sz="2000"/>
              <a:t>Given a factor </a:t>
            </a:r>
            <a:r>
              <a:rPr lang="en-US" altLang="zh-TW" sz="2000">
                <a:latin typeface="Symbol" pitchFamily="18" charset="2"/>
              </a:rPr>
              <a:t>a </a:t>
            </a:r>
            <a:r>
              <a:rPr lang="en-US" altLang="zh-TW" sz="2000"/>
              <a:t>occurring at </a:t>
            </a:r>
            <a:r>
              <a:rPr lang="en-US" altLang="zh-TW" sz="2000" i="1"/>
              <a:t>i</a:t>
            </a:r>
            <a:r>
              <a:rPr lang="en-US" altLang="zh-TW" sz="2000"/>
              <a:t> =1,…,</a:t>
            </a:r>
            <a:r>
              <a:rPr lang="en-US" altLang="zh-TW" sz="2000" i="1"/>
              <a:t>I </a:t>
            </a:r>
            <a:r>
              <a:rPr lang="en-US" altLang="zh-TW" sz="2000"/>
              <a:t>levels, with </a:t>
            </a:r>
            <a:r>
              <a:rPr lang="en-US" altLang="zh-TW" sz="2000" i="1"/>
              <a:t>j </a:t>
            </a:r>
            <a:r>
              <a:rPr lang="en-US" altLang="zh-TW" sz="2000"/>
              <a:t>= 1 ,…,</a:t>
            </a:r>
            <a:r>
              <a:rPr lang="en-US" altLang="zh-TW" sz="2000" i="1"/>
              <a:t>J</a:t>
            </a:r>
            <a:r>
              <a:rPr lang="en-US" altLang="zh-TW" sz="2000" i="1" baseline="-25000"/>
              <a:t>i</a:t>
            </a:r>
            <a:r>
              <a:rPr lang="en-US" altLang="zh-TW" sz="2000" i="1"/>
              <a:t> </a:t>
            </a:r>
            <a:r>
              <a:rPr lang="en-US" altLang="zh-TW" sz="2000"/>
              <a:t>observations per level. We use the model</a:t>
            </a:r>
          </a:p>
          <a:p>
            <a:pPr marL="542925" lvl="1" indent="-165100"/>
            <a:r>
              <a:rPr lang="en-US" altLang="zh-TW" sz="2000" i="1"/>
              <a:t>y</a:t>
            </a:r>
            <a:r>
              <a:rPr lang="en-US" altLang="zh-TW" sz="2000" i="1" baseline="-25000"/>
              <a:t>ij</a:t>
            </a:r>
            <a:r>
              <a:rPr lang="en-US" altLang="zh-TW" sz="2000" i="1"/>
              <a:t> = µ+ </a:t>
            </a:r>
            <a:r>
              <a:rPr lang="en-US" altLang="zh-TW" sz="2000" i="1">
                <a:latin typeface="Symbol" pitchFamily="18" charset="2"/>
              </a:rPr>
              <a:t>a</a:t>
            </a:r>
            <a:r>
              <a:rPr lang="en-US" altLang="zh-TW" sz="2000" i="1" baseline="-25000"/>
              <a:t>i </a:t>
            </a:r>
            <a:r>
              <a:rPr lang="en-US" altLang="zh-TW" sz="2000" i="1"/>
              <a:t>+ </a:t>
            </a:r>
            <a:r>
              <a:rPr lang="en-US" altLang="zh-TW" sz="2000" i="1">
                <a:latin typeface="Symbol" pitchFamily="18" charset="2"/>
              </a:rPr>
              <a:t>e</a:t>
            </a:r>
            <a:r>
              <a:rPr lang="en-US" altLang="zh-TW" sz="2000" i="1" baseline="-25000"/>
              <a:t>ij</a:t>
            </a:r>
            <a:r>
              <a:rPr lang="en-US" altLang="zh-TW" sz="2000"/>
              <a:t>, </a:t>
            </a:r>
            <a:r>
              <a:rPr lang="en-US" altLang="zh-TW" sz="2000" i="1" baseline="-25000"/>
              <a:t> </a:t>
            </a:r>
            <a:r>
              <a:rPr lang="en-US" altLang="zh-TW" sz="2000" i="1"/>
              <a:t>i</a:t>
            </a:r>
            <a:r>
              <a:rPr lang="en-US" altLang="zh-TW" sz="2000"/>
              <a:t> =1,…,</a:t>
            </a:r>
            <a:r>
              <a:rPr lang="en-US" altLang="zh-TW" sz="2000" i="1"/>
              <a:t>I </a:t>
            </a:r>
            <a:r>
              <a:rPr lang="en-US" altLang="zh-TW" sz="2000"/>
              <a:t>, </a:t>
            </a:r>
            <a:r>
              <a:rPr lang="en-US" altLang="zh-TW" sz="2000" i="1"/>
              <a:t>j </a:t>
            </a:r>
            <a:r>
              <a:rPr lang="en-US" altLang="zh-TW" sz="2000"/>
              <a:t>= 1 ,…,</a:t>
            </a:r>
            <a:r>
              <a:rPr lang="en-US" altLang="zh-TW" sz="2000" i="1"/>
              <a:t>J</a:t>
            </a:r>
            <a:r>
              <a:rPr lang="en-US" altLang="zh-TW" sz="2000" i="1" baseline="-25000"/>
              <a:t>i</a:t>
            </a:r>
            <a:r>
              <a:rPr lang="en-US" altLang="zh-TW" sz="2400" i="1"/>
              <a:t> </a:t>
            </a:r>
            <a:endParaRPr lang="en-US" altLang="zh-TW" sz="2400"/>
          </a:p>
          <a:p>
            <a:pPr marL="198438" indent="-198438"/>
            <a:r>
              <a:rPr lang="en-US" altLang="zh-TW" sz="2400"/>
              <a:t>Not all the parameters are identifiable and some restriction is necessary:</a:t>
            </a:r>
          </a:p>
          <a:p>
            <a:pPr marL="542925" lvl="1" indent="-165100"/>
            <a:r>
              <a:rPr lang="en-US" altLang="zh-TW" sz="2000"/>
              <a:t>Set </a:t>
            </a:r>
            <a:r>
              <a:rPr lang="en-US" altLang="zh-TW" sz="2000" i="1"/>
              <a:t>µ=</a:t>
            </a:r>
            <a:r>
              <a:rPr lang="en-US" altLang="zh-TW" sz="2000"/>
              <a:t>0 and use </a:t>
            </a:r>
            <a:r>
              <a:rPr lang="en-US" altLang="zh-TW" sz="2000" i="1"/>
              <a:t>I </a:t>
            </a:r>
            <a:r>
              <a:rPr lang="en-US" altLang="zh-TW" sz="2000"/>
              <a:t>different dummy variables.</a:t>
            </a:r>
          </a:p>
          <a:p>
            <a:pPr marL="542925" lvl="1" indent="-165100"/>
            <a:r>
              <a:rPr lang="en-US" altLang="zh-TW" sz="2000"/>
              <a:t>Set </a:t>
            </a:r>
            <a:r>
              <a:rPr lang="en-US" altLang="zh-TW" sz="2000" i="1">
                <a:latin typeface="Symbol" pitchFamily="18" charset="2"/>
              </a:rPr>
              <a:t>a</a:t>
            </a:r>
            <a:r>
              <a:rPr lang="en-US" altLang="zh-TW" sz="2000" baseline="-25000"/>
              <a:t>1</a:t>
            </a:r>
            <a:r>
              <a:rPr lang="en-US" altLang="zh-TW" sz="2000" i="1" baseline="-25000"/>
              <a:t> </a:t>
            </a:r>
            <a:r>
              <a:rPr lang="en-US" altLang="zh-TW" sz="2000"/>
              <a:t>= 0 — this corresponds to treatment contrasts</a:t>
            </a:r>
          </a:p>
          <a:p>
            <a:pPr marL="542925" lvl="1" indent="-165100"/>
            <a:r>
              <a:rPr lang="en-US" altLang="zh-TW" sz="2000"/>
              <a:t>Set  </a:t>
            </a:r>
            <a:r>
              <a:rPr lang="en-US" altLang="zh-TW" sz="2000">
                <a:latin typeface="Symbol" pitchFamily="18" charset="2"/>
              </a:rPr>
              <a:t>S</a:t>
            </a:r>
            <a:r>
              <a:rPr lang="en-US" altLang="zh-TW" sz="2000" i="1"/>
              <a:t>J</a:t>
            </a:r>
            <a:r>
              <a:rPr lang="en-US" altLang="zh-TW" sz="2000" i="1" baseline="-25000"/>
              <a:t>i</a:t>
            </a:r>
            <a:r>
              <a:rPr lang="en-US" altLang="zh-TW" sz="2000" i="1">
                <a:latin typeface="Symbol" pitchFamily="18" charset="2"/>
              </a:rPr>
              <a:t>a</a:t>
            </a:r>
            <a:r>
              <a:rPr lang="en-US" altLang="zh-TW" sz="2000" i="1" baseline="-25000"/>
              <a:t>i </a:t>
            </a:r>
            <a:r>
              <a:rPr lang="en-US" altLang="zh-TW" sz="2000"/>
              <a:t>= 0 —  ensure orthogonality</a:t>
            </a:r>
          </a:p>
          <a:p>
            <a:pPr marL="198438" indent="-198438"/>
            <a:r>
              <a:rPr lang="en-US" altLang="zh-TW" sz="2800"/>
              <a:t>Generalized linear models</a:t>
            </a:r>
          </a:p>
          <a:p>
            <a:pPr marL="198438" indent="-198438"/>
            <a:r>
              <a:rPr lang="en-US" altLang="zh-TW" sz="2800"/>
              <a:t>Nonlinear regression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p:nvPr>
        </p:nvSpPr>
        <p:spPr>
          <a:xfrm>
            <a:off x="609600" y="228600"/>
            <a:ext cx="7772400" cy="457200"/>
          </a:xfrm>
        </p:spPr>
        <p:txBody>
          <a:bodyPr/>
          <a:lstStyle/>
          <a:p>
            <a:r>
              <a:rPr lang="en-US" altLang="zh-TW" sz="3200"/>
              <a:t>Two-Way Anova</a:t>
            </a:r>
          </a:p>
        </p:txBody>
      </p:sp>
      <p:sp>
        <p:nvSpPr>
          <p:cNvPr id="66563" name="Rectangle 1027"/>
          <p:cNvSpPr>
            <a:spLocks noGrp="1" noChangeArrowheads="1"/>
          </p:cNvSpPr>
          <p:nvPr>
            <p:ph type="body" idx="1"/>
          </p:nvPr>
        </p:nvSpPr>
        <p:spPr>
          <a:xfrm>
            <a:off x="228600" y="914400"/>
            <a:ext cx="8686800" cy="5715000"/>
          </a:xfrm>
        </p:spPr>
        <p:txBody>
          <a:bodyPr/>
          <a:lstStyle/>
          <a:p>
            <a:pPr marL="198438" indent="-198438"/>
            <a:r>
              <a:rPr lang="en-US" altLang="zh-TW" sz="2400"/>
              <a:t>The model </a:t>
            </a:r>
            <a:r>
              <a:rPr lang="en-US" altLang="zh-TW" sz="2400" i="1"/>
              <a:t>   y</a:t>
            </a:r>
            <a:r>
              <a:rPr lang="en-US" altLang="zh-TW" sz="2400" i="1" baseline="-25000"/>
              <a:t>ijk</a:t>
            </a:r>
            <a:r>
              <a:rPr lang="en-US" altLang="zh-TW" sz="2400" i="1"/>
              <a:t> = µ+ </a:t>
            </a:r>
            <a:r>
              <a:rPr lang="en-US" altLang="zh-TW" sz="2400" i="1">
                <a:latin typeface="Symbol" pitchFamily="18" charset="2"/>
              </a:rPr>
              <a:t>a</a:t>
            </a:r>
            <a:r>
              <a:rPr lang="en-US" altLang="zh-TW" sz="2400" i="1" baseline="-25000"/>
              <a:t>i </a:t>
            </a:r>
            <a:r>
              <a:rPr lang="en-US" altLang="zh-TW" sz="2400" i="1"/>
              <a:t>+ </a:t>
            </a:r>
            <a:r>
              <a:rPr lang="en-US" altLang="zh-TW" sz="2400" i="1">
                <a:latin typeface="Symbol" pitchFamily="18" charset="2"/>
              </a:rPr>
              <a:t>b</a:t>
            </a:r>
            <a:r>
              <a:rPr lang="en-US" altLang="zh-TW" sz="2400" i="1" baseline="-25000"/>
              <a:t>j </a:t>
            </a:r>
            <a:r>
              <a:rPr lang="en-US" altLang="zh-TW" sz="2400" i="1"/>
              <a:t>+ </a:t>
            </a:r>
            <a:r>
              <a:rPr lang="en-US" altLang="zh-TW" sz="2400"/>
              <a:t>(</a:t>
            </a:r>
            <a:r>
              <a:rPr lang="en-US" altLang="zh-TW" sz="2400" i="1">
                <a:latin typeface="Symbol" pitchFamily="18" charset="2"/>
              </a:rPr>
              <a:t>ab</a:t>
            </a:r>
            <a:r>
              <a:rPr lang="en-US" altLang="zh-TW" sz="2400"/>
              <a:t>)</a:t>
            </a:r>
            <a:r>
              <a:rPr lang="en-US" altLang="zh-TW" sz="2400" i="1" baseline="-25000"/>
              <a:t>i j</a:t>
            </a:r>
            <a:r>
              <a:rPr lang="en-US" altLang="zh-TW" sz="2400" i="1"/>
              <a:t>+ </a:t>
            </a:r>
            <a:r>
              <a:rPr lang="en-US" altLang="zh-TW" sz="2400" i="1">
                <a:latin typeface="Symbol" pitchFamily="18" charset="2"/>
              </a:rPr>
              <a:t>e</a:t>
            </a:r>
            <a:r>
              <a:rPr lang="en-US" altLang="zh-TW" sz="2400" i="1" baseline="-25000"/>
              <a:t>ijk</a:t>
            </a:r>
            <a:r>
              <a:rPr lang="en-US" altLang="zh-TW" sz="2400"/>
              <a:t>.</a:t>
            </a:r>
          </a:p>
          <a:p>
            <a:pPr marL="579438" lvl="1" indent="-190500"/>
            <a:r>
              <a:rPr lang="en-US" altLang="zh-TW" sz="2000"/>
              <a:t>We have two factors, </a:t>
            </a:r>
            <a:r>
              <a:rPr lang="en-US" altLang="zh-TW" sz="2000" i="1">
                <a:latin typeface="Symbol" pitchFamily="18" charset="2"/>
              </a:rPr>
              <a:t>a</a:t>
            </a:r>
            <a:r>
              <a:rPr lang="en-US" altLang="zh-TW" sz="2000">
                <a:latin typeface="Symbol" pitchFamily="18" charset="2"/>
              </a:rPr>
              <a:t> </a:t>
            </a:r>
            <a:r>
              <a:rPr lang="en-US" altLang="zh-TW" sz="2000"/>
              <a:t>at </a:t>
            </a:r>
            <a:r>
              <a:rPr lang="en-US" altLang="zh-TW" sz="2000" i="1"/>
              <a:t>I </a:t>
            </a:r>
            <a:r>
              <a:rPr lang="en-US" altLang="zh-TW" sz="2000"/>
              <a:t>levels and </a:t>
            </a:r>
            <a:r>
              <a:rPr lang="en-US" altLang="zh-TW" sz="2000" i="1">
                <a:latin typeface="Symbol" pitchFamily="18" charset="2"/>
              </a:rPr>
              <a:t>b</a:t>
            </a:r>
            <a:r>
              <a:rPr lang="en-US" altLang="zh-TW" sz="2000">
                <a:latin typeface="Symbol" pitchFamily="18" charset="2"/>
              </a:rPr>
              <a:t> </a:t>
            </a:r>
            <a:r>
              <a:rPr lang="en-US" altLang="zh-TW" sz="2000"/>
              <a:t>at </a:t>
            </a:r>
            <a:r>
              <a:rPr lang="en-US" altLang="zh-TW" sz="2000" i="1"/>
              <a:t>J </a:t>
            </a:r>
            <a:r>
              <a:rPr lang="en-US" altLang="zh-TW" sz="2000"/>
              <a:t>levels. </a:t>
            </a:r>
          </a:p>
          <a:p>
            <a:pPr marL="579438" lvl="1" indent="-190500"/>
            <a:r>
              <a:rPr lang="en-US" altLang="zh-TW" sz="2000"/>
              <a:t>Let </a:t>
            </a:r>
            <a:r>
              <a:rPr lang="en-US" altLang="zh-TW" sz="2000" i="1"/>
              <a:t>n</a:t>
            </a:r>
            <a:r>
              <a:rPr lang="en-US" altLang="zh-TW" sz="2000" i="1" baseline="-25000"/>
              <a:t>ij</a:t>
            </a:r>
            <a:r>
              <a:rPr lang="en-US" altLang="zh-TW" sz="2000" i="1"/>
              <a:t> </a:t>
            </a:r>
            <a:r>
              <a:rPr lang="en-US" altLang="zh-TW" sz="2000"/>
              <a:t>be the number of observations at level </a:t>
            </a:r>
            <a:r>
              <a:rPr lang="en-US" altLang="zh-TW" sz="2000" i="1"/>
              <a:t>i </a:t>
            </a:r>
            <a:r>
              <a:rPr lang="en-US" altLang="zh-TW" sz="2000"/>
              <a:t>of </a:t>
            </a:r>
            <a:r>
              <a:rPr lang="en-US" altLang="zh-TW" sz="2000">
                <a:latin typeface="Symbol" pitchFamily="18" charset="2"/>
              </a:rPr>
              <a:t>a </a:t>
            </a:r>
            <a:r>
              <a:rPr lang="en-US" altLang="zh-TW" sz="2000"/>
              <a:t>and level </a:t>
            </a:r>
            <a:r>
              <a:rPr lang="en-US" altLang="zh-TW" sz="2000" i="1"/>
              <a:t>j </a:t>
            </a:r>
            <a:r>
              <a:rPr lang="en-US" altLang="zh-TW" sz="2000"/>
              <a:t>of </a:t>
            </a:r>
            <a:r>
              <a:rPr lang="en-US" altLang="zh-TW" sz="2000" i="1">
                <a:latin typeface="Symbol" pitchFamily="18" charset="2"/>
              </a:rPr>
              <a:t>b</a:t>
            </a:r>
            <a:r>
              <a:rPr lang="en-US" altLang="zh-TW" sz="2000">
                <a:latin typeface="Symbol" pitchFamily="18" charset="2"/>
              </a:rPr>
              <a:t> </a:t>
            </a:r>
            <a:r>
              <a:rPr lang="en-US" altLang="zh-TW" sz="2000"/>
              <a:t>and let those observations be </a:t>
            </a:r>
            <a:r>
              <a:rPr lang="en-US" altLang="zh-TW" sz="2000" i="1"/>
              <a:t>y</a:t>
            </a:r>
            <a:r>
              <a:rPr lang="en-US" altLang="zh-TW" sz="2000" i="1" baseline="-25000"/>
              <a:t>ij</a:t>
            </a:r>
            <a:r>
              <a:rPr lang="en-US" altLang="zh-TW" sz="2000" baseline="-25000"/>
              <a:t>1</a:t>
            </a:r>
            <a:r>
              <a:rPr lang="en-US" altLang="zh-TW" sz="2000"/>
              <a:t>, </a:t>
            </a:r>
            <a:r>
              <a:rPr lang="en-US" altLang="zh-TW" sz="2000" i="1"/>
              <a:t>y</a:t>
            </a:r>
            <a:r>
              <a:rPr lang="en-US" altLang="zh-TW" sz="2000" i="1" baseline="-25000"/>
              <a:t>ij</a:t>
            </a:r>
            <a:r>
              <a:rPr lang="en-US" altLang="zh-TW" sz="2000" baseline="-25000"/>
              <a:t>2</a:t>
            </a:r>
            <a:r>
              <a:rPr lang="en-US" altLang="zh-TW" sz="2000"/>
              <a:t>,…. A complete layout has </a:t>
            </a:r>
            <a:r>
              <a:rPr lang="en-US" altLang="zh-TW" sz="2000" i="1"/>
              <a:t>n</a:t>
            </a:r>
            <a:r>
              <a:rPr lang="en-US" altLang="zh-TW" sz="2000" i="1" baseline="-25000"/>
              <a:t>ij</a:t>
            </a:r>
            <a:r>
              <a:rPr lang="en-US" altLang="zh-TW" sz="2000">
                <a:sym typeface="Symbol" pitchFamily="18" charset="2"/>
              </a:rPr>
              <a:t> </a:t>
            </a:r>
            <a:r>
              <a:rPr lang="en-US" altLang="zh-TW" sz="2000"/>
              <a:t>1 for all </a:t>
            </a:r>
            <a:r>
              <a:rPr lang="en-US" altLang="zh-TW" sz="2000" i="1"/>
              <a:t>i</a:t>
            </a:r>
            <a:r>
              <a:rPr lang="en-US" altLang="zh-TW" sz="2000"/>
              <a:t>, </a:t>
            </a:r>
            <a:r>
              <a:rPr lang="en-US" altLang="zh-TW" sz="2000" i="1"/>
              <a:t>j</a:t>
            </a:r>
            <a:r>
              <a:rPr lang="en-US" altLang="zh-TW" sz="2000"/>
              <a:t>.</a:t>
            </a:r>
            <a:endParaRPr lang="en-US" altLang="zh-TW" sz="2400"/>
          </a:p>
          <a:p>
            <a:pPr marL="198438" indent="-198438"/>
            <a:r>
              <a:rPr lang="en-US" altLang="zh-TW" sz="2400">
                <a:solidFill>
                  <a:srgbClr val="000000"/>
                </a:solidFill>
              </a:rPr>
              <a:t>The interaction effect </a:t>
            </a:r>
            <a:r>
              <a:rPr lang="en-US" altLang="zh-TW" sz="2400"/>
              <a:t>(</a:t>
            </a:r>
            <a:r>
              <a:rPr lang="en-US" altLang="zh-TW" sz="2400" i="1">
                <a:latin typeface="Symbol" pitchFamily="18" charset="2"/>
              </a:rPr>
              <a:t>ab</a:t>
            </a:r>
            <a:r>
              <a:rPr lang="en-US" altLang="zh-TW" sz="2400"/>
              <a:t>)</a:t>
            </a:r>
            <a:r>
              <a:rPr lang="en-US" altLang="zh-TW" sz="2400" i="1" baseline="-25000"/>
              <a:t>i j</a:t>
            </a:r>
            <a:r>
              <a:rPr lang="en-US" altLang="zh-TW" sz="2400" i="1">
                <a:solidFill>
                  <a:srgbClr val="000000"/>
                </a:solidFill>
              </a:rPr>
              <a:t> </a:t>
            </a:r>
            <a:r>
              <a:rPr lang="en-US" altLang="zh-TW" sz="2400">
                <a:solidFill>
                  <a:srgbClr val="000000"/>
                </a:solidFill>
              </a:rPr>
              <a:t>is interpreted as that part of the mean response not attributable to the additive</a:t>
            </a:r>
            <a:r>
              <a:rPr lang="en-US" altLang="zh-TW" sz="2400" baseline="30000">
                <a:solidFill>
                  <a:srgbClr val="000000"/>
                </a:solidFill>
              </a:rPr>
              <a:t> </a:t>
            </a:r>
            <a:r>
              <a:rPr lang="en-US" altLang="zh-TW" sz="2400">
                <a:solidFill>
                  <a:srgbClr val="000000"/>
                </a:solidFill>
              </a:rPr>
              <a:t>effect of </a:t>
            </a:r>
            <a:r>
              <a:rPr lang="en-US" altLang="zh-TW" sz="2400" i="1">
                <a:latin typeface="Symbol" pitchFamily="18" charset="2"/>
              </a:rPr>
              <a:t>a</a:t>
            </a:r>
            <a:r>
              <a:rPr lang="en-US" altLang="zh-TW" sz="2400" i="1" baseline="-25000"/>
              <a:t>i</a:t>
            </a:r>
            <a:r>
              <a:rPr lang="en-US" altLang="zh-TW" sz="2400" i="1">
                <a:solidFill>
                  <a:srgbClr val="000000"/>
                </a:solidFill>
              </a:rPr>
              <a:t> </a:t>
            </a:r>
            <a:r>
              <a:rPr lang="en-US" altLang="zh-TW" sz="2400"/>
              <a:t>and</a:t>
            </a:r>
            <a:r>
              <a:rPr lang="en-US" altLang="zh-TW" sz="2400" baseline="30000">
                <a:solidFill>
                  <a:srgbClr val="000000"/>
                </a:solidFill>
              </a:rPr>
              <a:t> </a:t>
            </a:r>
            <a:r>
              <a:rPr lang="en-US" altLang="zh-TW" sz="2400" i="1">
                <a:latin typeface="Symbol" pitchFamily="18" charset="2"/>
              </a:rPr>
              <a:t>b</a:t>
            </a:r>
            <a:r>
              <a:rPr lang="en-US" altLang="zh-TW" sz="2400" i="1" baseline="-25000"/>
              <a:t>j</a:t>
            </a:r>
            <a:r>
              <a:rPr lang="en-US" altLang="zh-TW" sz="2400" baseline="30000">
                <a:solidFill>
                  <a:srgbClr val="000000"/>
                </a:solidFill>
              </a:rPr>
              <a:t>.</a:t>
            </a:r>
          </a:p>
          <a:p>
            <a:pPr marL="579438" lvl="1" indent="-190500"/>
            <a:r>
              <a:rPr lang="en-US" altLang="zh-TW" sz="2000" baseline="30000">
                <a:solidFill>
                  <a:srgbClr val="000000"/>
                </a:solidFill>
              </a:rPr>
              <a:t> </a:t>
            </a:r>
            <a:r>
              <a:rPr lang="en-US" altLang="zh-TW" sz="2000">
                <a:solidFill>
                  <a:srgbClr val="000000"/>
                </a:solidFill>
              </a:rPr>
              <a:t>For example, you may enjoy strawberries and cream individually, but the combination is superior. </a:t>
            </a:r>
          </a:p>
          <a:p>
            <a:pPr marL="579438" lvl="1" indent="-190500"/>
            <a:r>
              <a:rPr lang="en-US" altLang="zh-TW" sz="2000">
                <a:solidFill>
                  <a:srgbClr val="000000"/>
                </a:solidFill>
              </a:rPr>
              <a:t>In contrast, you may like fish and ice cream but not together.</a:t>
            </a:r>
          </a:p>
          <a:p>
            <a:pPr marL="198438" indent="-198438"/>
            <a:r>
              <a:rPr lang="en-US" altLang="zh-TW" sz="2400"/>
              <a:t>As of an investigation of toxic agents, 48 rats were allocated to 3 poisons (I,II,III) and 4 treatments (A,B,C,D). </a:t>
            </a:r>
          </a:p>
          <a:p>
            <a:pPr marL="579438" lvl="1" indent="-190500"/>
            <a:r>
              <a:rPr lang="en-US" altLang="zh-TW" sz="2000"/>
              <a:t>The response was survival time in tens of hours. The Data:</a:t>
            </a:r>
          </a:p>
          <a:p>
            <a:pPr marL="579438" lvl="1" indent="-190500"/>
            <a:endParaRPr lang="en-US" altLang="zh-TW"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533400"/>
          </a:xfrm>
        </p:spPr>
        <p:txBody>
          <a:bodyPr/>
          <a:lstStyle/>
          <a:p>
            <a:r>
              <a:rPr lang="en-US" altLang="zh-TW" sz="2800"/>
              <a:t>Statistical Strategy and Model Uncertainty</a:t>
            </a:r>
          </a:p>
        </p:txBody>
      </p:sp>
      <p:sp>
        <p:nvSpPr>
          <p:cNvPr id="59395" name="Rectangle 3"/>
          <p:cNvSpPr>
            <a:spLocks noGrp="1" noChangeArrowheads="1"/>
          </p:cNvSpPr>
          <p:nvPr>
            <p:ph type="body" idx="1"/>
          </p:nvPr>
        </p:nvSpPr>
        <p:spPr>
          <a:xfrm>
            <a:off x="228600" y="838200"/>
            <a:ext cx="8686800" cy="5715000"/>
          </a:xfrm>
        </p:spPr>
        <p:txBody>
          <a:bodyPr/>
          <a:lstStyle/>
          <a:p>
            <a:pPr marL="193675" indent="-193675"/>
            <a:r>
              <a:rPr lang="en-US" altLang="zh-TW" sz="2400"/>
              <a:t>Strategy</a:t>
            </a:r>
          </a:p>
          <a:p>
            <a:pPr marL="565150" lvl="1" indent="-177800"/>
            <a:r>
              <a:rPr lang="en-US" altLang="zh-TW" sz="2000" i="1"/>
              <a:t>Diagnostics: </a:t>
            </a:r>
            <a:r>
              <a:rPr lang="en-US" altLang="zh-TW" sz="2000"/>
              <a:t>Checking of assumptions: constant variance, linearity, normality, outliers, influential points, serial correlation and collinearity.</a:t>
            </a:r>
          </a:p>
          <a:p>
            <a:pPr marL="565150" lvl="1" indent="-177800"/>
            <a:r>
              <a:rPr lang="en-US" altLang="zh-TW" sz="2000" i="1"/>
              <a:t>Transformation: </a:t>
            </a:r>
            <a:r>
              <a:rPr lang="en-US" altLang="zh-TW" sz="2000"/>
              <a:t>Transforming the response — Box-Cox, transforming the predictors — tests and polynomial regression.</a:t>
            </a:r>
          </a:p>
          <a:p>
            <a:pPr marL="565150" lvl="1" indent="-177800"/>
            <a:r>
              <a:rPr lang="en-US" altLang="zh-TW" sz="2000" i="1"/>
              <a:t>Variable selection: </a:t>
            </a:r>
            <a:r>
              <a:rPr lang="en-US" altLang="zh-TW" sz="2000"/>
              <a:t>Stepwise and criterion based methods</a:t>
            </a:r>
          </a:p>
          <a:p>
            <a:pPr marL="193675" indent="-193675"/>
            <a:r>
              <a:rPr lang="en-US" altLang="zh-TW" sz="2400"/>
              <a:t>Avoid doing too much analysis. </a:t>
            </a:r>
          </a:p>
          <a:p>
            <a:pPr marL="565150" lvl="1" indent="-177800"/>
            <a:r>
              <a:rPr lang="en-US" altLang="zh-TW" sz="2000"/>
              <a:t>Remember that fitting the data well is no guarantee of good predictive performance or that the model is a good representation of the underlying population. </a:t>
            </a:r>
          </a:p>
          <a:p>
            <a:pPr marL="565150" lvl="1" indent="-177800"/>
            <a:r>
              <a:rPr lang="en-US" altLang="zh-TW" sz="2000"/>
              <a:t>Avoid complex models for small datasets.</a:t>
            </a:r>
          </a:p>
          <a:p>
            <a:pPr marL="565150" lvl="1" indent="-177800"/>
            <a:r>
              <a:rPr lang="en-US" altLang="zh-TW" sz="2000"/>
              <a:t>Try to obtain new data to validate your proposed model. Some people set aside some of their existing data for this purpose.</a:t>
            </a:r>
          </a:p>
          <a:p>
            <a:pPr marL="565150" lvl="1" indent="-177800"/>
            <a:r>
              <a:rPr lang="en-US" altLang="zh-TW" sz="2000"/>
              <a:t>Use past experience with similar data to guide the choice of model.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228600"/>
            <a:ext cx="7772400" cy="533400"/>
          </a:xfrm>
        </p:spPr>
        <p:txBody>
          <a:bodyPr/>
          <a:lstStyle/>
          <a:p>
            <a:r>
              <a:rPr lang="en-US" altLang="zh-TW" sz="3200"/>
              <a:t>Simulation and Regression</a:t>
            </a:r>
          </a:p>
        </p:txBody>
      </p:sp>
      <p:sp>
        <p:nvSpPr>
          <p:cNvPr id="60419" name="Rectangle 3"/>
          <p:cNvSpPr>
            <a:spLocks noGrp="1" noChangeArrowheads="1"/>
          </p:cNvSpPr>
          <p:nvPr>
            <p:ph type="body" idx="1"/>
          </p:nvPr>
        </p:nvSpPr>
        <p:spPr>
          <a:xfrm>
            <a:off x="304800" y="838200"/>
            <a:ext cx="8610600" cy="5562600"/>
          </a:xfrm>
        </p:spPr>
        <p:txBody>
          <a:bodyPr/>
          <a:lstStyle/>
          <a:p>
            <a:pPr marL="193675" indent="-193675"/>
            <a:r>
              <a:rPr lang="en-US" altLang="zh-TW" sz="2400"/>
              <a:t>What is the sampling distribution of least squares estimates when the noises are not normally distributed?</a:t>
            </a:r>
          </a:p>
          <a:p>
            <a:pPr marL="193675" indent="-193675"/>
            <a:r>
              <a:rPr lang="en-US" altLang="zh-TW" sz="2400"/>
              <a:t>Assume the noises are independent and identically distributed.</a:t>
            </a:r>
          </a:p>
          <a:p>
            <a:pPr marL="565150" lvl="1" indent="-177800">
              <a:buFontTx/>
              <a:buNone/>
            </a:pPr>
            <a:r>
              <a:rPr lang="en-US" altLang="zh-TW" sz="2000"/>
              <a:t>1. Generate </a:t>
            </a:r>
            <a:r>
              <a:rPr lang="en-US" altLang="zh-TW" sz="2000">
                <a:latin typeface="Symbol" pitchFamily="18" charset="2"/>
              </a:rPr>
              <a:t>e </a:t>
            </a:r>
            <a:r>
              <a:rPr lang="en-US" altLang="zh-TW" sz="2000"/>
              <a:t>from the known error distribution.</a:t>
            </a:r>
          </a:p>
          <a:p>
            <a:pPr marL="565150" lvl="1" indent="-177800">
              <a:buFontTx/>
              <a:buNone/>
            </a:pPr>
            <a:r>
              <a:rPr lang="en-US" altLang="zh-TW" sz="2000"/>
              <a:t>2. Form </a:t>
            </a:r>
            <a:r>
              <a:rPr lang="en-US" altLang="zh-TW" sz="2000" i="1"/>
              <a:t>y</a:t>
            </a:r>
            <a:r>
              <a:rPr lang="en-US" altLang="zh-TW" sz="2000"/>
              <a:t> = </a:t>
            </a:r>
            <a:r>
              <a:rPr lang="en-US" altLang="zh-TW" sz="2000" i="1"/>
              <a:t>X</a:t>
            </a:r>
            <a:r>
              <a:rPr lang="en-US" altLang="zh-TW" sz="2000" i="1">
                <a:latin typeface="Symbol" pitchFamily="18" charset="2"/>
              </a:rPr>
              <a:t>b</a:t>
            </a:r>
            <a:r>
              <a:rPr lang="en-US" altLang="zh-TW" sz="2000">
                <a:latin typeface="Symbol" pitchFamily="18" charset="2"/>
              </a:rPr>
              <a:t> + e.</a:t>
            </a:r>
          </a:p>
          <a:p>
            <a:pPr marL="565150" lvl="1" indent="-177800">
              <a:buFontTx/>
              <a:buNone/>
            </a:pPr>
            <a:r>
              <a:rPr lang="en-US" altLang="zh-TW" sz="2000">
                <a:latin typeface="Symbol" pitchFamily="18" charset="2"/>
              </a:rPr>
              <a:t>3. </a:t>
            </a:r>
            <a:r>
              <a:rPr lang="en-US" altLang="zh-TW" sz="2000"/>
              <a:t>Compute the estimate of </a:t>
            </a:r>
            <a:r>
              <a:rPr lang="en-US" altLang="zh-TW" sz="2000" i="1">
                <a:latin typeface="Symbol" pitchFamily="18" charset="2"/>
              </a:rPr>
              <a:t>b</a:t>
            </a:r>
            <a:r>
              <a:rPr lang="en-US" altLang="zh-TW" sz="2000"/>
              <a:t>.</a:t>
            </a:r>
          </a:p>
          <a:p>
            <a:pPr marL="193675" indent="-193675"/>
            <a:r>
              <a:rPr lang="en-US" altLang="zh-TW" sz="2400"/>
              <a:t>Repeat these three steps many times. </a:t>
            </a:r>
          </a:p>
          <a:p>
            <a:pPr marL="565150" lvl="1" indent="-177800"/>
            <a:r>
              <a:rPr lang="en-US" altLang="zh-TW" sz="2000"/>
              <a:t>We can estimate the sampling distribution of using the empirical distribution of the generated , which we can estimate as accurately as we please by simply running the simulation for long enough. </a:t>
            </a:r>
          </a:p>
          <a:p>
            <a:pPr marL="565150" lvl="1" indent="-177800"/>
            <a:r>
              <a:rPr lang="en-US" altLang="zh-TW" sz="2000"/>
              <a:t>This technique is useful for a theoretical investigation of the properties of a proposed new estimator. We can see how its performance compares to other estimators. </a:t>
            </a:r>
          </a:p>
          <a:p>
            <a:pPr marL="565150" lvl="1" indent="-177800"/>
            <a:r>
              <a:rPr lang="en-US" altLang="zh-TW" sz="2000"/>
              <a:t>It is of no value for the actual data since we don’t know the true error distribution and we don’t know </a:t>
            </a:r>
            <a:r>
              <a:rPr lang="en-US" altLang="zh-TW" sz="2000" i="1">
                <a:latin typeface="Symbol" pitchFamily="18" charset="2"/>
              </a:rPr>
              <a:t>b</a:t>
            </a:r>
            <a:r>
              <a:rPr lang="en-US" altLang="zh-TW" sz="200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228600"/>
            <a:ext cx="7772400" cy="533400"/>
          </a:xfrm>
        </p:spPr>
        <p:txBody>
          <a:bodyPr/>
          <a:lstStyle/>
          <a:p>
            <a:r>
              <a:rPr lang="en-US" altLang="zh-TW" sz="3200"/>
              <a:t>Bootstrap</a:t>
            </a:r>
          </a:p>
        </p:txBody>
      </p:sp>
      <p:sp>
        <p:nvSpPr>
          <p:cNvPr id="61443" name="Rectangle 3"/>
          <p:cNvSpPr>
            <a:spLocks noGrp="1" noChangeArrowheads="1"/>
          </p:cNvSpPr>
          <p:nvPr>
            <p:ph type="body" idx="1"/>
          </p:nvPr>
        </p:nvSpPr>
        <p:spPr>
          <a:xfrm>
            <a:off x="304800" y="838200"/>
            <a:ext cx="8610600" cy="5562600"/>
          </a:xfrm>
        </p:spPr>
        <p:txBody>
          <a:bodyPr/>
          <a:lstStyle/>
          <a:p>
            <a:pPr marL="193675" indent="-193675">
              <a:lnSpc>
                <a:spcPct val="90000"/>
              </a:lnSpc>
            </a:pPr>
            <a:r>
              <a:rPr lang="en-US" altLang="zh-TW" sz="2400"/>
              <a:t>The bootstrap method mirrors the simulation method but uses quantities we do know.</a:t>
            </a:r>
            <a:endParaRPr lang="en-US" altLang="zh-TW" sz="2000"/>
          </a:p>
          <a:p>
            <a:pPr marL="565150" lvl="1" indent="-177800">
              <a:lnSpc>
                <a:spcPct val="90000"/>
              </a:lnSpc>
            </a:pPr>
            <a:r>
              <a:rPr lang="en-US" altLang="zh-TW" sz="2000"/>
              <a:t>Instead of sampling from the population distribution which we do not know in practice, we resample from the data itself.</a:t>
            </a:r>
          </a:p>
          <a:p>
            <a:pPr marL="193675" indent="-193675">
              <a:lnSpc>
                <a:spcPct val="90000"/>
              </a:lnSpc>
            </a:pPr>
            <a:r>
              <a:rPr lang="en-US" altLang="zh-TW" sz="2400"/>
              <a:t>Difficulty: </a:t>
            </a:r>
            <a:r>
              <a:rPr lang="en-US" altLang="zh-TW" sz="2400" i="1">
                <a:latin typeface="Symbol" pitchFamily="18" charset="2"/>
              </a:rPr>
              <a:t>b</a:t>
            </a:r>
            <a:r>
              <a:rPr lang="en-US" altLang="zh-TW" sz="2400"/>
              <a:t> is unknown and the distribution of </a:t>
            </a:r>
            <a:r>
              <a:rPr lang="en-US" altLang="zh-TW" sz="2400" i="1">
                <a:latin typeface="Symbol" pitchFamily="18" charset="2"/>
              </a:rPr>
              <a:t>e</a:t>
            </a:r>
            <a:r>
              <a:rPr lang="en-US" altLang="zh-TW" sz="2400"/>
              <a:t> is known.</a:t>
            </a:r>
          </a:p>
          <a:p>
            <a:pPr marL="193675" indent="-193675">
              <a:lnSpc>
                <a:spcPct val="90000"/>
              </a:lnSpc>
            </a:pPr>
            <a:r>
              <a:rPr lang="en-US" altLang="zh-TW" sz="2400"/>
              <a:t>Solution: </a:t>
            </a:r>
            <a:r>
              <a:rPr lang="en-US" altLang="zh-TW" sz="2400" i="1">
                <a:latin typeface="Symbol" pitchFamily="18" charset="2"/>
              </a:rPr>
              <a:t>b</a:t>
            </a:r>
            <a:r>
              <a:rPr lang="en-US" altLang="zh-TW" sz="2400"/>
              <a:t> is replaced by its good estimate </a:t>
            </a:r>
            <a:r>
              <a:rPr lang="en-US" altLang="zh-TW" sz="2400" i="1"/>
              <a:t>b</a:t>
            </a:r>
            <a:r>
              <a:rPr lang="en-US" altLang="zh-TW" sz="2400"/>
              <a:t> and the distribution of </a:t>
            </a:r>
            <a:r>
              <a:rPr lang="en-US" altLang="zh-TW" sz="2400" i="1">
                <a:latin typeface="Symbol" pitchFamily="18" charset="2"/>
              </a:rPr>
              <a:t>e</a:t>
            </a:r>
            <a:r>
              <a:rPr lang="en-US" altLang="zh-TW" sz="2400"/>
              <a:t> is replaced by the residuals </a:t>
            </a:r>
            <a:r>
              <a:rPr lang="en-US" altLang="zh-TW" sz="2400" i="1"/>
              <a:t>e</a:t>
            </a:r>
            <a:r>
              <a:rPr lang="en-US" altLang="zh-TW" sz="2400" baseline="-25000"/>
              <a:t>1</a:t>
            </a:r>
            <a:r>
              <a:rPr lang="en-US" altLang="zh-TW" sz="2400"/>
              <a:t>,…,</a:t>
            </a:r>
            <a:r>
              <a:rPr lang="en-US" altLang="zh-TW" sz="2400" i="1"/>
              <a:t>e</a:t>
            </a:r>
            <a:r>
              <a:rPr lang="en-US" altLang="zh-TW" sz="2400" i="1" baseline="-25000"/>
              <a:t>n</a:t>
            </a:r>
            <a:r>
              <a:rPr lang="en-US" altLang="zh-TW" sz="2400"/>
              <a:t>.</a:t>
            </a:r>
            <a:endParaRPr lang="en-US" altLang="zh-TW" sz="2000"/>
          </a:p>
          <a:p>
            <a:pPr marL="565150" lvl="1" indent="-177800">
              <a:lnSpc>
                <a:spcPct val="90000"/>
              </a:lnSpc>
              <a:buFontTx/>
              <a:buNone/>
            </a:pPr>
            <a:r>
              <a:rPr lang="en-US" altLang="zh-TW" sz="2000"/>
              <a:t>1. Generate </a:t>
            </a:r>
            <a:r>
              <a:rPr lang="en-US" altLang="zh-TW" sz="2000" i="1"/>
              <a:t>e</a:t>
            </a:r>
            <a:r>
              <a:rPr lang="en-US" altLang="zh-TW" sz="2000"/>
              <a:t>* by sampling with replacement from </a:t>
            </a:r>
            <a:r>
              <a:rPr lang="en-US" altLang="zh-TW" sz="2000" i="1"/>
              <a:t>e</a:t>
            </a:r>
            <a:r>
              <a:rPr lang="en-US" altLang="zh-TW" sz="2000" baseline="-25000"/>
              <a:t>1</a:t>
            </a:r>
            <a:r>
              <a:rPr lang="en-US" altLang="zh-TW" sz="2000"/>
              <a:t>,…,</a:t>
            </a:r>
            <a:r>
              <a:rPr lang="en-US" altLang="zh-TW" sz="2000" i="1"/>
              <a:t>e</a:t>
            </a:r>
            <a:r>
              <a:rPr lang="en-US" altLang="zh-TW" sz="2000" i="1" baseline="-25000"/>
              <a:t>n</a:t>
            </a:r>
            <a:r>
              <a:rPr lang="en-US" altLang="zh-TW" sz="2000"/>
              <a:t>.</a:t>
            </a:r>
          </a:p>
          <a:p>
            <a:pPr marL="565150" lvl="1" indent="-177800">
              <a:lnSpc>
                <a:spcPct val="90000"/>
              </a:lnSpc>
              <a:buFontTx/>
              <a:buNone/>
            </a:pPr>
            <a:r>
              <a:rPr lang="en-US" altLang="zh-TW" sz="2000"/>
              <a:t>2. Form </a:t>
            </a:r>
            <a:r>
              <a:rPr lang="en-US" altLang="zh-TW" sz="2000" i="1"/>
              <a:t>y</a:t>
            </a:r>
            <a:r>
              <a:rPr lang="en-US" altLang="zh-TW" sz="2000"/>
              <a:t>* = </a:t>
            </a:r>
            <a:r>
              <a:rPr lang="en-US" altLang="zh-TW" sz="2000" i="1"/>
              <a:t>X b</a:t>
            </a:r>
            <a:r>
              <a:rPr lang="en-US" altLang="zh-TW" sz="2000">
                <a:latin typeface="Symbol" pitchFamily="18" charset="2"/>
              </a:rPr>
              <a:t> + </a:t>
            </a:r>
            <a:r>
              <a:rPr lang="en-US" altLang="zh-TW" sz="2000" i="1"/>
              <a:t>e</a:t>
            </a:r>
            <a:r>
              <a:rPr lang="en-US" altLang="zh-TW" sz="2000"/>
              <a:t>*</a:t>
            </a:r>
            <a:r>
              <a:rPr lang="en-US" altLang="zh-TW" sz="2000">
                <a:latin typeface="Symbol" pitchFamily="18" charset="2"/>
              </a:rPr>
              <a:t>.</a:t>
            </a:r>
          </a:p>
          <a:p>
            <a:pPr marL="565150" lvl="1" indent="-177800">
              <a:lnSpc>
                <a:spcPct val="90000"/>
              </a:lnSpc>
              <a:buFontTx/>
              <a:buNone/>
            </a:pPr>
            <a:r>
              <a:rPr lang="en-US" altLang="zh-TW" sz="2000">
                <a:latin typeface="Symbol" pitchFamily="18" charset="2"/>
              </a:rPr>
              <a:t>3. </a:t>
            </a:r>
            <a:r>
              <a:rPr lang="en-US" altLang="zh-TW" sz="2000"/>
              <a:t>Compute </a:t>
            </a:r>
            <a:r>
              <a:rPr lang="en-US" altLang="zh-TW" sz="2000" i="1"/>
              <a:t>b</a:t>
            </a:r>
            <a:r>
              <a:rPr lang="en-US" altLang="zh-TW" sz="2000"/>
              <a:t>* from (</a:t>
            </a:r>
            <a:r>
              <a:rPr lang="en-US" altLang="zh-TW" sz="2000" i="1"/>
              <a:t>X</a:t>
            </a:r>
            <a:r>
              <a:rPr lang="en-US" altLang="zh-TW" sz="2000"/>
              <a:t>, </a:t>
            </a:r>
            <a:r>
              <a:rPr lang="en-US" altLang="zh-TW" sz="2000" i="1"/>
              <a:t>y</a:t>
            </a:r>
            <a:r>
              <a:rPr lang="en-US" altLang="zh-TW" sz="2000"/>
              <a:t>*).</a:t>
            </a:r>
          </a:p>
          <a:p>
            <a:pPr marL="193675" indent="-193675">
              <a:lnSpc>
                <a:spcPct val="90000"/>
              </a:lnSpc>
            </a:pPr>
            <a:r>
              <a:rPr lang="en-US" altLang="zh-TW" sz="2400"/>
              <a:t>For small </a:t>
            </a:r>
            <a:r>
              <a:rPr lang="en-US" altLang="zh-TW" sz="2400" i="1"/>
              <a:t>n</a:t>
            </a:r>
            <a:r>
              <a:rPr lang="en-US" altLang="zh-TW" sz="2400"/>
              <a:t>, it is possible to compute </a:t>
            </a:r>
            <a:r>
              <a:rPr lang="en-US" altLang="zh-TW" sz="2400" i="1"/>
              <a:t>b</a:t>
            </a:r>
            <a:r>
              <a:rPr lang="en-US" altLang="zh-TW" sz="2400"/>
              <a:t>* for every possible samples of </a:t>
            </a:r>
            <a:r>
              <a:rPr lang="en-US" altLang="zh-TW" sz="2400" i="1"/>
              <a:t>e</a:t>
            </a:r>
            <a:r>
              <a:rPr lang="en-US" altLang="zh-TW" sz="2400" baseline="-25000"/>
              <a:t>1</a:t>
            </a:r>
            <a:r>
              <a:rPr lang="en-US" altLang="zh-TW" sz="2400"/>
              <a:t>,…,</a:t>
            </a:r>
            <a:r>
              <a:rPr lang="en-US" altLang="zh-TW" sz="2400" i="1"/>
              <a:t>e</a:t>
            </a:r>
            <a:r>
              <a:rPr lang="en-US" altLang="zh-TW" sz="2400" i="1" baseline="-25000"/>
              <a:t>n</a:t>
            </a:r>
            <a:r>
              <a:rPr lang="en-US" altLang="zh-TW" sz="2400"/>
              <a:t>. </a:t>
            </a:r>
            <a:r>
              <a:rPr lang="en-US" altLang="zh-TW" sz="2400">
                <a:solidFill>
                  <a:srgbClr val="000000"/>
                </a:solidFill>
                <a:latin typeface="Times" pitchFamily="18" charset="0"/>
              </a:rPr>
              <a:t>1	</a:t>
            </a:r>
            <a:r>
              <a:rPr lang="en-US" altLang="zh-TW" sz="2400" i="1">
                <a:solidFill>
                  <a:srgbClr val="000000"/>
                </a:solidFill>
                <a:latin typeface="Times" pitchFamily="18" charset="0"/>
              </a:rPr>
              <a:t>n</a:t>
            </a:r>
            <a:endParaRPr lang="en-US" altLang="zh-TW" sz="2400" i="1">
              <a:solidFill>
                <a:srgbClr val="000000"/>
              </a:solidFill>
            </a:endParaRPr>
          </a:p>
          <a:p>
            <a:pPr marL="565150" lvl="1" indent="-177800">
              <a:lnSpc>
                <a:spcPct val="90000"/>
              </a:lnSpc>
            </a:pPr>
            <a:r>
              <a:rPr lang="en-US" altLang="zh-TW" sz="2000">
                <a:solidFill>
                  <a:srgbClr val="000000"/>
                </a:solidFill>
              </a:rPr>
              <a:t>In practice, this number of bootstrap samples can be as small as 50 if all we want is an estimate of the variance of our estimates but needs to be larger if confidence intervals are wanted.</a:t>
            </a:r>
            <a:endParaRPr lang="en-US" altLang="zh-TW" sz="2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ChangeArrowheads="1"/>
          </p:cNvSpPr>
          <p:nvPr>
            <p:ph type="title"/>
          </p:nvPr>
        </p:nvSpPr>
        <p:spPr>
          <a:xfrm>
            <a:off x="685800" y="152400"/>
            <a:ext cx="7772400" cy="457200"/>
          </a:xfrm>
        </p:spPr>
        <p:txBody>
          <a:bodyPr/>
          <a:lstStyle/>
          <a:p>
            <a:r>
              <a:rPr lang="en-US" altLang="zh-TW" sz="3200"/>
              <a:t>Implementation</a:t>
            </a:r>
          </a:p>
        </p:txBody>
      </p:sp>
      <p:sp>
        <p:nvSpPr>
          <p:cNvPr id="62467" name="Rectangle 1027"/>
          <p:cNvSpPr>
            <a:spLocks noGrp="1" noChangeArrowheads="1"/>
          </p:cNvSpPr>
          <p:nvPr>
            <p:ph type="body" idx="1"/>
          </p:nvPr>
        </p:nvSpPr>
        <p:spPr>
          <a:xfrm>
            <a:off x="228600" y="838200"/>
            <a:ext cx="8686800" cy="5638800"/>
          </a:xfrm>
        </p:spPr>
        <p:txBody>
          <a:bodyPr/>
          <a:lstStyle/>
          <a:p>
            <a:pPr marL="198438" indent="-198438"/>
            <a:r>
              <a:rPr lang="en-US" altLang="zh-TW" sz="2400"/>
              <a:t>How do we take a sample of residuals with replacement? </a:t>
            </a:r>
          </a:p>
          <a:p>
            <a:pPr marL="579438" lvl="1" indent="-190500"/>
            <a:r>
              <a:rPr lang="en-US" altLang="zh-TW" sz="2000"/>
              <a:t>sample() is good for generating random samples of indices:</a:t>
            </a:r>
          </a:p>
          <a:p>
            <a:pPr marL="579438" lvl="1" indent="-190500"/>
            <a:r>
              <a:rPr lang="en-US" altLang="zh-TW" sz="2000"/>
              <a:t> sample(10,rep=T) leads to  “7 9 9 2 5 7 4 1 8 9”</a:t>
            </a:r>
          </a:p>
          <a:p>
            <a:pPr marL="198438" indent="-198438"/>
            <a:r>
              <a:rPr lang="en-US" altLang="zh-TW" sz="2400"/>
              <a:t>Execute the bootstrap.</a:t>
            </a:r>
          </a:p>
          <a:p>
            <a:pPr marL="579438" lvl="1" indent="-190500"/>
            <a:r>
              <a:rPr lang="en-US" altLang="zh-TW" sz="2000"/>
              <a:t>Make a matrix to save the results in and then repeat the bootstrap process 1000 times for a linear regression with five regressors: </a:t>
            </a:r>
          </a:p>
          <a:p>
            <a:pPr marL="579438" lvl="1" indent="-190500">
              <a:buFontTx/>
              <a:buNone/>
            </a:pPr>
            <a:r>
              <a:rPr lang="en-US" altLang="zh-TW" sz="2000">
                <a:latin typeface="Courier" pitchFamily="49" charset="0"/>
              </a:rPr>
              <a:t>   bcoef &lt;- matrix(0,1000,6) </a:t>
            </a:r>
          </a:p>
          <a:p>
            <a:pPr marL="579438" lvl="1" indent="-190500"/>
            <a:r>
              <a:rPr lang="en-US" altLang="zh-TW" sz="2000">
                <a:latin typeface="Courier" pitchFamily="49" charset="0"/>
              </a:rPr>
              <a:t>Program: for(i in 1:1000){</a:t>
            </a:r>
          </a:p>
          <a:p>
            <a:pPr marL="579438" lvl="1" indent="-190500">
              <a:buFontTx/>
              <a:buNone/>
            </a:pPr>
            <a:r>
              <a:rPr lang="en-US" altLang="zh-TW" sz="2000">
                <a:latin typeface="Courier" pitchFamily="49" charset="0"/>
              </a:rPr>
              <a:t>   newy &lt;- g$fit + g$res[sample(47, rep=T)]</a:t>
            </a:r>
          </a:p>
          <a:p>
            <a:pPr marL="579438" lvl="1" indent="-190500">
              <a:buFontTx/>
              <a:buNone/>
            </a:pPr>
            <a:r>
              <a:rPr lang="en-US" altLang="zh-TW" sz="2000">
                <a:latin typeface="Courier" pitchFamily="49" charset="0"/>
              </a:rPr>
              <a:t>   brg &lt;- lm(newy~y)</a:t>
            </a:r>
          </a:p>
          <a:p>
            <a:pPr marL="579438" lvl="1" indent="-190500">
              <a:buFontTx/>
              <a:buNone/>
            </a:pPr>
            <a:r>
              <a:rPr lang="en-US" altLang="zh-TW" sz="2000">
                <a:latin typeface="Courier" pitchFamily="49" charset="0"/>
              </a:rPr>
              <a:t>   bcoef[i,] &lt;- brg$coef</a:t>
            </a:r>
          </a:p>
          <a:p>
            <a:pPr marL="579438" lvl="1" indent="-190500">
              <a:buFontTx/>
              <a:buNone/>
            </a:pPr>
            <a:r>
              <a:rPr lang="en-US" altLang="zh-TW" sz="2000">
                <a:latin typeface="Courier" pitchFamily="49" charset="0"/>
              </a:rPr>
              <a:t>    }</a:t>
            </a:r>
          </a:p>
          <a:p>
            <a:pPr marL="579438" lvl="1" indent="-190500"/>
            <a:r>
              <a:rPr lang="en-US" altLang="zh-TW" sz="2000">
                <a:latin typeface="Courier" pitchFamily="49" charset="0"/>
              </a:rPr>
              <a:t>Here g is the output from the data with regression analysis.</a:t>
            </a:r>
          </a:p>
          <a:p>
            <a:pPr marL="579438" lvl="1" indent="-190500">
              <a:buFontTx/>
              <a:buNone/>
            </a:pPr>
            <a:endParaRPr lang="en-US" altLang="zh-TW" sz="2000">
              <a:latin typeface="Courier" pitchFamily="49" charset="0"/>
            </a:endParaRPr>
          </a:p>
          <a:p>
            <a:pPr marL="579438" lvl="1" indent="-190500"/>
            <a:endParaRPr lang="en-US" altLang="zh-TW" sz="2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title"/>
          </p:nvPr>
        </p:nvSpPr>
        <p:spPr>
          <a:xfrm>
            <a:off x="762000" y="152400"/>
            <a:ext cx="7772400" cy="533400"/>
          </a:xfrm>
        </p:spPr>
        <p:txBody>
          <a:bodyPr/>
          <a:lstStyle/>
          <a:p>
            <a:r>
              <a:rPr lang="en-US" altLang="zh-TW" sz="3200"/>
              <a:t>Test and Confidence Interval</a:t>
            </a:r>
          </a:p>
        </p:txBody>
      </p:sp>
      <p:sp>
        <p:nvSpPr>
          <p:cNvPr id="63491" name="Rectangle 1027"/>
          <p:cNvSpPr>
            <a:spLocks noGrp="1" noChangeArrowheads="1"/>
          </p:cNvSpPr>
          <p:nvPr>
            <p:ph type="body" idx="1"/>
          </p:nvPr>
        </p:nvSpPr>
        <p:spPr>
          <a:xfrm>
            <a:off x="228600" y="838200"/>
            <a:ext cx="8686800" cy="5791200"/>
          </a:xfrm>
        </p:spPr>
        <p:txBody>
          <a:bodyPr/>
          <a:lstStyle/>
          <a:p>
            <a:pPr marL="198438" indent="-198438">
              <a:lnSpc>
                <a:spcPct val="90000"/>
              </a:lnSpc>
            </a:pPr>
            <a:r>
              <a:rPr lang="en-US" altLang="zh-TW" sz="2400"/>
              <a:t>To test the null hypothesis that </a:t>
            </a:r>
            <a:r>
              <a:rPr lang="en-US" altLang="zh-TW" sz="2400" i="1"/>
              <a:t>H</a:t>
            </a:r>
            <a:r>
              <a:rPr lang="en-US" altLang="zh-TW" sz="2400" baseline="-25000"/>
              <a:t>0</a:t>
            </a:r>
            <a:r>
              <a:rPr lang="en-US" altLang="zh-TW" sz="2400"/>
              <a:t> : </a:t>
            </a:r>
            <a:r>
              <a:rPr lang="en-US" altLang="zh-TW" sz="2400" i="1">
                <a:latin typeface="Symbol" pitchFamily="18" charset="2"/>
              </a:rPr>
              <a:t>b</a:t>
            </a:r>
            <a:r>
              <a:rPr lang="en-US" altLang="zh-TW" sz="2400" baseline="-25000"/>
              <a:t>1</a:t>
            </a:r>
            <a:r>
              <a:rPr lang="en-US" altLang="zh-TW" sz="2400" i="1"/>
              <a:t> = </a:t>
            </a:r>
            <a:r>
              <a:rPr lang="en-US" altLang="zh-TW" sz="2400"/>
              <a:t>0 against the alternative </a:t>
            </a:r>
            <a:r>
              <a:rPr lang="en-US" altLang="zh-TW" sz="2400" i="1"/>
              <a:t>H</a:t>
            </a:r>
            <a:r>
              <a:rPr lang="en-US" altLang="zh-TW" sz="2400" baseline="-25000"/>
              <a:t>1</a:t>
            </a:r>
            <a:r>
              <a:rPr lang="en-US" altLang="zh-TW" sz="2400"/>
              <a:t> : </a:t>
            </a:r>
            <a:r>
              <a:rPr lang="en-US" altLang="zh-TW" sz="2400" i="1">
                <a:latin typeface="Symbol" pitchFamily="18" charset="2"/>
              </a:rPr>
              <a:t>b</a:t>
            </a:r>
            <a:r>
              <a:rPr lang="en-US" altLang="zh-TW" sz="2400" baseline="-25000"/>
              <a:t>1</a:t>
            </a:r>
            <a:r>
              <a:rPr lang="en-US" altLang="zh-TW" sz="2400" i="1"/>
              <a:t> &gt;</a:t>
            </a:r>
            <a:r>
              <a:rPr lang="en-US" altLang="zh-TW" sz="2400">
                <a:latin typeface="Arial" pitchFamily="34" charset="0"/>
              </a:rPr>
              <a:t> </a:t>
            </a:r>
            <a:r>
              <a:rPr lang="en-US" altLang="zh-TW" sz="2400"/>
              <a:t>0,  we may figure what fraction of the bootstrap sampled </a:t>
            </a:r>
            <a:r>
              <a:rPr lang="en-US" altLang="zh-TW" sz="2400" i="1">
                <a:latin typeface="Symbol" pitchFamily="18" charset="2"/>
              </a:rPr>
              <a:t>b</a:t>
            </a:r>
            <a:r>
              <a:rPr lang="en-US" altLang="zh-TW" sz="2400" baseline="-25000"/>
              <a:t>1</a:t>
            </a:r>
            <a:r>
              <a:rPr lang="en-US" altLang="zh-TW" sz="2400" i="1"/>
              <a:t> </a:t>
            </a:r>
            <a:r>
              <a:rPr lang="en-US" altLang="zh-TW" sz="2400"/>
              <a:t>were less than zero:</a:t>
            </a:r>
          </a:p>
          <a:p>
            <a:pPr marL="579438" lvl="1" indent="-190500">
              <a:lnSpc>
                <a:spcPct val="90000"/>
              </a:lnSpc>
            </a:pPr>
            <a:r>
              <a:rPr lang="en-US" altLang="zh-TW" sz="2400"/>
              <a:t>length(bcoef[bcoef[,2]&lt;0,2])/1000: It leads to 0.019.</a:t>
            </a:r>
          </a:p>
          <a:p>
            <a:pPr marL="579438" lvl="1" indent="-190500">
              <a:lnSpc>
                <a:spcPct val="90000"/>
              </a:lnSpc>
            </a:pPr>
            <a:r>
              <a:rPr lang="en-US" altLang="zh-TW" sz="2400"/>
              <a:t>The </a:t>
            </a:r>
            <a:r>
              <a:rPr lang="en-US" altLang="zh-TW" sz="2400" i="1"/>
              <a:t>p</a:t>
            </a:r>
            <a:r>
              <a:rPr lang="en-US" altLang="zh-TW" sz="2400"/>
              <a:t>-value is 1.9% and we reject the null at the 5% level.</a:t>
            </a:r>
          </a:p>
          <a:p>
            <a:pPr marL="198438" indent="-198438">
              <a:lnSpc>
                <a:spcPct val="90000"/>
              </a:lnSpc>
            </a:pPr>
            <a:r>
              <a:rPr lang="en-US" altLang="zh-TW" sz="2400"/>
              <a:t>We can also make a 95% confidence interval for this parameter by taking the empirical quantiles:</a:t>
            </a:r>
          </a:p>
          <a:p>
            <a:pPr marL="579438" lvl="1" indent="-190500">
              <a:lnSpc>
                <a:spcPct val="90000"/>
              </a:lnSpc>
            </a:pPr>
            <a:r>
              <a:rPr lang="en-US" altLang="zh-TW" sz="2400"/>
              <a:t>quantile(bcoef[,2],c(0.025,0.975))</a:t>
            </a:r>
          </a:p>
          <a:p>
            <a:pPr marL="579438" lvl="1" indent="-190500">
              <a:lnSpc>
                <a:spcPct val="90000"/>
              </a:lnSpc>
              <a:buFontTx/>
              <a:buNone/>
            </a:pPr>
            <a:r>
              <a:rPr lang="en-US" altLang="zh-TW" sz="2400"/>
              <a:t>         2.5%             97.5%</a:t>
            </a:r>
          </a:p>
          <a:p>
            <a:pPr marL="579438" lvl="1" indent="-190500">
              <a:lnSpc>
                <a:spcPct val="90000"/>
              </a:lnSpc>
              <a:buFontTx/>
              <a:buNone/>
            </a:pPr>
            <a:r>
              <a:rPr lang="en-US" altLang="zh-TW" sz="2400"/>
              <a:t>   0.00099037    0.01292449</a:t>
            </a:r>
          </a:p>
          <a:p>
            <a:pPr marL="198438" indent="-198438">
              <a:lnSpc>
                <a:spcPct val="90000"/>
              </a:lnSpc>
            </a:pPr>
            <a:r>
              <a:rPr lang="en-US" altLang="zh-TW" sz="2400"/>
              <a:t>We can get a better picture of the distribution by looking at the density and marking the confidence interval:</a:t>
            </a:r>
          </a:p>
          <a:p>
            <a:pPr marL="579438" lvl="1" indent="-190500">
              <a:lnSpc>
                <a:spcPct val="90000"/>
              </a:lnSpc>
            </a:pPr>
            <a:r>
              <a:rPr lang="en-US" altLang="zh-TW" sz="2400"/>
              <a:t>plot(density(bcoef[,2]),xlab="Coefficient of Race",main="")</a:t>
            </a:r>
          </a:p>
          <a:p>
            <a:pPr marL="579438" lvl="1" indent="-190500">
              <a:lnSpc>
                <a:spcPct val="90000"/>
              </a:lnSpc>
            </a:pPr>
            <a:r>
              <a:rPr lang="en-US" altLang="zh-TW" sz="2400"/>
              <a:t>abline(v=quantile(bcoef[,2],c(0.025,0.975)))</a:t>
            </a:r>
            <a:endParaRPr lang="en-US" altLang="zh-TW" sz="2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762000" y="304800"/>
            <a:ext cx="7772400" cy="1143000"/>
          </a:xfrm>
        </p:spPr>
        <p:txBody>
          <a:bodyPr/>
          <a:lstStyle/>
          <a:p>
            <a:r>
              <a:rPr lang="en-US" altLang="zh-TW" sz="3200"/>
              <a:t>Bootstrap distribution of </a:t>
            </a:r>
            <a:r>
              <a:rPr lang="en-US" altLang="zh-TW" sz="3600" i="1">
                <a:latin typeface="Symbol" pitchFamily="18" charset="2"/>
              </a:rPr>
              <a:t>b</a:t>
            </a:r>
            <a:r>
              <a:rPr lang="en-US" altLang="zh-TW" sz="3600" baseline="-25000"/>
              <a:t>1</a:t>
            </a:r>
            <a:r>
              <a:rPr lang="en-US" altLang="zh-TW" sz="3200" i="1"/>
              <a:t> </a:t>
            </a:r>
            <a:r>
              <a:rPr lang="en-US" altLang="zh-TW" sz="3200"/>
              <a:t>with 95% confidence intervals</a:t>
            </a:r>
          </a:p>
        </p:txBody>
      </p:sp>
      <p:pic>
        <p:nvPicPr>
          <p:cNvPr id="64515" name="Picture 3"/>
          <p:cNvPicPr>
            <a:picLocks noGrp="1" noChangeAspect="1" noChangeArrowheads="1"/>
          </p:cNvPicPr>
          <p:nvPr>
            <p:ph type="dgm" idx="1"/>
          </p:nvPr>
        </p:nvPicPr>
        <p:blipFill>
          <a:blip r:embed="rId2">
            <a:extLst>
              <a:ext uri="{28A0092B-C50C-407E-A947-70E740481C1C}">
                <a14:useLocalDpi xmlns:a14="http://schemas.microsoft.com/office/drawing/2010/main" val="0"/>
              </a:ext>
            </a:extLst>
          </a:blip>
          <a:srcRect/>
          <a:stretch>
            <a:fillRect/>
          </a:stretch>
        </p:blipFill>
        <p:spPr>
          <a:xfrm>
            <a:off x="685800" y="1600200"/>
            <a:ext cx="7772400" cy="4953000"/>
          </a:xfr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0"/>
            <a:ext cx="7772400" cy="533400"/>
          </a:xfrm>
        </p:spPr>
        <p:txBody>
          <a:bodyPr/>
          <a:lstStyle/>
          <a:p>
            <a:r>
              <a:rPr lang="en-US" altLang="zh-TW" sz="2800"/>
              <a:t>Study the Association between Number and Payoff</a:t>
            </a:r>
          </a:p>
        </p:txBody>
      </p:sp>
      <p:sp>
        <p:nvSpPr>
          <p:cNvPr id="3075" name="Rectangle 3"/>
          <p:cNvSpPr>
            <a:spLocks noGrp="1" noChangeArrowheads="1"/>
          </p:cNvSpPr>
          <p:nvPr>
            <p:ph type="body" idx="1"/>
          </p:nvPr>
        </p:nvSpPr>
        <p:spPr>
          <a:xfrm>
            <a:off x="304800" y="609600"/>
            <a:ext cx="8610600" cy="6019800"/>
          </a:xfrm>
        </p:spPr>
        <p:txBody>
          <a:bodyPr/>
          <a:lstStyle/>
          <a:p>
            <a:pPr marL="187325" indent="-187325">
              <a:lnSpc>
                <a:spcPct val="90000"/>
              </a:lnSpc>
            </a:pPr>
            <a:r>
              <a:rPr lang="zh-TW" altLang="en-US" sz="2400">
                <a:ea typeface="標楷體" pitchFamily="65" charset="-120"/>
              </a:rPr>
              <a:t>我們為何要研究中獎號碼？ </a:t>
            </a:r>
          </a:p>
          <a:p>
            <a:pPr marL="574675" lvl="1" indent="-185738">
              <a:lnSpc>
                <a:spcPct val="90000"/>
              </a:lnSpc>
            </a:pPr>
            <a:r>
              <a:rPr lang="zh-TW" altLang="en-US" sz="2000">
                <a:ea typeface="標楷體" pitchFamily="65" charset="-120"/>
              </a:rPr>
              <a:t>這個彩卷的發行是否公平？</a:t>
            </a:r>
            <a:r>
              <a:rPr lang="zh-TW" altLang="en-US" sz="2400">
                <a:ea typeface="標楷體" pitchFamily="65" charset="-120"/>
              </a:rPr>
              <a:t> </a:t>
            </a:r>
          </a:p>
          <a:p>
            <a:pPr marL="187325" indent="-187325">
              <a:lnSpc>
                <a:spcPct val="90000"/>
              </a:lnSpc>
            </a:pPr>
            <a:r>
              <a:rPr lang="zh-TW" altLang="en-US" sz="2400">
                <a:ea typeface="標楷體" pitchFamily="65" charset="-120"/>
              </a:rPr>
              <a:t>何謂彩卷的發行是公平的？</a:t>
            </a:r>
          </a:p>
          <a:p>
            <a:pPr marL="574675" lvl="1" indent="-185738">
              <a:lnSpc>
                <a:spcPct val="90000"/>
              </a:lnSpc>
            </a:pPr>
            <a:r>
              <a:rPr lang="zh-TW" altLang="en-US" sz="2000">
                <a:ea typeface="標楷體" pitchFamily="65" charset="-120"/>
              </a:rPr>
              <a:t>中獎號碼的分配是否接近於一離散均勻分配？</a:t>
            </a:r>
            <a:r>
              <a:rPr lang="zh-TW" altLang="en-US" sz="2400">
                <a:ea typeface="標楷體" pitchFamily="65" charset="-120"/>
              </a:rPr>
              <a:t> </a:t>
            </a:r>
          </a:p>
          <a:p>
            <a:pPr marL="187325" indent="-187325">
              <a:lnSpc>
                <a:spcPct val="90000"/>
              </a:lnSpc>
            </a:pPr>
            <a:r>
              <a:rPr lang="zh-TW" altLang="en-US" sz="2400">
                <a:ea typeface="標楷體" pitchFamily="65" charset="-120"/>
              </a:rPr>
              <a:t>如何檢查中獎號碼的分配是否接近於一離散均勻分配？</a:t>
            </a:r>
            <a:endParaRPr lang="zh-TW" altLang="en-US" sz="2000">
              <a:ea typeface="標楷體" pitchFamily="65" charset="-120"/>
            </a:endParaRPr>
          </a:p>
          <a:p>
            <a:pPr marL="574675" lvl="1" indent="-185738">
              <a:lnSpc>
                <a:spcPct val="90000"/>
              </a:lnSpc>
            </a:pPr>
            <a:r>
              <a:rPr lang="en-US" altLang="zh-TW" sz="2000">
                <a:ea typeface="標楷體" pitchFamily="65" charset="-120"/>
              </a:rPr>
              <a:t>length(lottery.number)    #254</a:t>
            </a:r>
          </a:p>
          <a:p>
            <a:pPr marL="574675" lvl="1" indent="-185738">
              <a:lnSpc>
                <a:spcPct val="90000"/>
              </a:lnSpc>
            </a:pPr>
            <a:r>
              <a:rPr lang="en-US" altLang="zh-TW" sz="2000">
                <a:ea typeface="標楷體" pitchFamily="65" charset="-120"/>
              </a:rPr>
              <a:t>breaks&lt;- 100*(0:10); breaks[1]&lt;- -1</a:t>
            </a:r>
          </a:p>
          <a:p>
            <a:pPr marL="574675" lvl="1" indent="-185738">
              <a:lnSpc>
                <a:spcPct val="90000"/>
              </a:lnSpc>
            </a:pPr>
            <a:r>
              <a:rPr lang="en-US" altLang="zh-TW" sz="2000">
                <a:ea typeface="標楷體" pitchFamily="65" charset="-120"/>
              </a:rPr>
              <a:t>hist(lottery.number,10,breaks)</a:t>
            </a:r>
          </a:p>
          <a:p>
            <a:pPr marL="574675" lvl="1" indent="-185738">
              <a:lnSpc>
                <a:spcPct val="90000"/>
              </a:lnSpc>
            </a:pPr>
            <a:r>
              <a:rPr lang="en-US" altLang="zh-TW" sz="2000">
                <a:ea typeface="標楷體" pitchFamily="65" charset="-120"/>
              </a:rPr>
              <a:t>abline(256/10,0) </a:t>
            </a:r>
            <a:r>
              <a:rPr lang="zh-TW" altLang="en-US" sz="2000">
                <a:ea typeface="標楷體" pitchFamily="65" charset="-120"/>
              </a:rPr>
              <a:t>直條圖看起來相當平坦 </a:t>
            </a:r>
            <a:r>
              <a:rPr lang="en-US" altLang="zh-TW" sz="2000">
                <a:ea typeface="標楷體" pitchFamily="65" charset="-120"/>
              </a:rPr>
              <a:t>(goodnes-of-fit test)</a:t>
            </a:r>
          </a:p>
          <a:p>
            <a:pPr marL="574675" lvl="1" indent="-185738">
              <a:lnSpc>
                <a:spcPct val="90000"/>
              </a:lnSpc>
            </a:pPr>
            <a:r>
              <a:rPr lang="zh-TW" altLang="en-US" sz="2000">
                <a:ea typeface="標楷體" pitchFamily="65" charset="-120"/>
              </a:rPr>
              <a:t>除非能預測未來，我們挑選的號碼僅有千分之一的機會中獎</a:t>
            </a:r>
          </a:p>
          <a:p>
            <a:pPr marL="187325" indent="-187325">
              <a:lnSpc>
                <a:spcPct val="90000"/>
              </a:lnSpc>
            </a:pPr>
            <a:r>
              <a:rPr lang="zh-TW" altLang="en-US" sz="2400">
                <a:ea typeface="標楷體" pitchFamily="65" charset="-120"/>
              </a:rPr>
              <a:t>這個彩卷的期望獎金為何？</a:t>
            </a:r>
          </a:p>
          <a:p>
            <a:pPr marL="574675" lvl="1" indent="-185738">
              <a:lnSpc>
                <a:spcPct val="90000"/>
              </a:lnSpc>
            </a:pPr>
            <a:r>
              <a:rPr lang="zh-TW" altLang="en-US" sz="2000">
                <a:ea typeface="標楷體" pitchFamily="65" charset="-120"/>
              </a:rPr>
              <a:t>當每張彩卷以 </a:t>
            </a:r>
            <a:r>
              <a:rPr lang="en-US" altLang="zh-TW" sz="2000">
                <a:ea typeface="標楷體" pitchFamily="65" charset="-120"/>
              </a:rPr>
              <a:t>50 </a:t>
            </a:r>
            <a:r>
              <a:rPr lang="zh-TW" altLang="en-US" sz="2000">
                <a:ea typeface="標楷體" pitchFamily="65" charset="-120"/>
              </a:rPr>
              <a:t>分出售，如果反覆買這個彩卷，我們期望中獎時，其獎金至少為 </a:t>
            </a:r>
            <a:r>
              <a:rPr lang="en-US" altLang="zh-TW" sz="2000">
                <a:ea typeface="標楷體" pitchFamily="65" charset="-120"/>
              </a:rPr>
              <a:t>$500</a:t>
            </a:r>
            <a:r>
              <a:rPr lang="zh-TW" altLang="en-US" sz="2000">
                <a:ea typeface="標楷體" pitchFamily="65" charset="-120"/>
              </a:rPr>
              <a:t>，因為中獎機率為 </a:t>
            </a:r>
            <a:r>
              <a:rPr lang="en-US" altLang="zh-TW" sz="2000">
                <a:ea typeface="標楷體" pitchFamily="65" charset="-120"/>
              </a:rPr>
              <a:t>1/1000</a:t>
            </a:r>
            <a:r>
              <a:rPr lang="zh-TW" altLang="en-US" sz="2000">
                <a:ea typeface="標楷體" pitchFamily="65" charset="-120"/>
              </a:rPr>
              <a:t>。</a:t>
            </a:r>
          </a:p>
          <a:p>
            <a:pPr marL="574675" lvl="1" indent="-185738">
              <a:lnSpc>
                <a:spcPct val="90000"/>
              </a:lnSpc>
            </a:pPr>
            <a:r>
              <a:rPr lang="en-US" altLang="zh-TW" sz="2000">
                <a:ea typeface="標楷體" pitchFamily="65" charset="-120"/>
              </a:rPr>
              <a:t>boxplot(lottery.payoff, main = "NJ Pick-it Lottery + (5/22/75-3/16/76)", sub = "Payoff")</a:t>
            </a:r>
          </a:p>
          <a:p>
            <a:pPr marL="574675" lvl="1" indent="-185738">
              <a:lnSpc>
                <a:spcPct val="90000"/>
              </a:lnSpc>
            </a:pPr>
            <a:r>
              <a:rPr lang="en-US" altLang="zh-TW" sz="2000">
                <a:ea typeface="標楷體" pitchFamily="65" charset="-120"/>
              </a:rPr>
              <a:t>lottery.label&lt;- ”NJ Pick-it Lottery (5/22/75-3/16/76)”</a:t>
            </a:r>
          </a:p>
          <a:p>
            <a:pPr marL="574675" lvl="1" indent="-185738">
              <a:lnSpc>
                <a:spcPct val="90000"/>
              </a:lnSpc>
            </a:pPr>
            <a:r>
              <a:rPr lang="en-US" altLang="zh-TW" sz="2000">
                <a:ea typeface="標楷體" pitchFamily="65" charset="-120"/>
              </a:rPr>
              <a:t>hist(lottery.payoff, main = lottery.label)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533400"/>
          </a:xfrm>
        </p:spPr>
        <p:txBody>
          <a:bodyPr/>
          <a:lstStyle/>
          <a:p>
            <a:r>
              <a:rPr lang="en-US" altLang="zh-TW" sz="2800"/>
              <a:t>Data Analysis</a:t>
            </a:r>
          </a:p>
        </p:txBody>
      </p:sp>
      <p:sp>
        <p:nvSpPr>
          <p:cNvPr id="7171" name="Rectangle 3"/>
          <p:cNvSpPr>
            <a:spLocks noGrp="1" noChangeArrowheads="1"/>
          </p:cNvSpPr>
          <p:nvPr>
            <p:ph type="body" idx="1"/>
          </p:nvPr>
        </p:nvSpPr>
        <p:spPr>
          <a:xfrm>
            <a:off x="228600" y="533400"/>
            <a:ext cx="8686800" cy="6019800"/>
          </a:xfrm>
        </p:spPr>
        <p:txBody>
          <a:bodyPr/>
          <a:lstStyle/>
          <a:p>
            <a:pPr marL="187325" indent="-187325"/>
            <a:r>
              <a:rPr lang="zh-TW" altLang="en-US" sz="2400">
                <a:ea typeface="標楷體" pitchFamily="65" charset="-120"/>
              </a:rPr>
              <a:t>是否中獎獎金曾多次高過 </a:t>
            </a:r>
            <a:r>
              <a:rPr lang="en-US" altLang="zh-TW" sz="2400">
                <a:ea typeface="標楷體" pitchFamily="65" charset="-120"/>
              </a:rPr>
              <a:t>$500 ?</a:t>
            </a:r>
            <a:r>
              <a:rPr lang="en-US" altLang="zh-TW" sz="2800">
                <a:ea typeface="標楷體" pitchFamily="65" charset="-120"/>
              </a:rPr>
              <a:t> </a:t>
            </a:r>
          </a:p>
          <a:p>
            <a:pPr marL="574675" lvl="1" indent="-185738"/>
            <a:r>
              <a:rPr lang="zh-TW" altLang="en-US" sz="2000">
                <a:ea typeface="標楷體" pitchFamily="65" charset="-120"/>
              </a:rPr>
              <a:t>該如何下注？  中獎獎金是否含 </a:t>
            </a:r>
            <a:r>
              <a:rPr lang="en-US" altLang="zh-TW" sz="2000">
                <a:ea typeface="標楷體" pitchFamily="65" charset="-120"/>
              </a:rPr>
              <a:t>outliers?</a:t>
            </a:r>
            <a:r>
              <a:rPr lang="en-US" altLang="zh-TW" sz="2400">
                <a:ea typeface="標楷體" pitchFamily="65" charset="-120"/>
              </a:rPr>
              <a:t> </a:t>
            </a:r>
            <a:endParaRPr lang="en-US" altLang="zh-TW" sz="2000">
              <a:ea typeface="標楷體" pitchFamily="65" charset="-120"/>
            </a:endParaRPr>
          </a:p>
          <a:p>
            <a:pPr marL="574675" lvl="1" indent="-185738"/>
            <a:r>
              <a:rPr lang="en-US" altLang="zh-TW" sz="2000">
                <a:ea typeface="標楷體" pitchFamily="65" charset="-120"/>
              </a:rPr>
              <a:t>min(lottery.payoff)		# </a:t>
            </a:r>
            <a:r>
              <a:rPr lang="zh-TW" altLang="en-US" sz="2000">
                <a:ea typeface="標楷體" pitchFamily="65" charset="-120"/>
              </a:rPr>
              <a:t>最低中獎獎金  </a:t>
            </a:r>
            <a:r>
              <a:rPr lang="en-US" altLang="zh-TW" sz="2000">
                <a:ea typeface="標楷體" pitchFamily="65" charset="-120"/>
              </a:rPr>
              <a:t>83</a:t>
            </a:r>
          </a:p>
          <a:p>
            <a:pPr marL="574675" lvl="1" indent="-185738"/>
            <a:r>
              <a:rPr lang="en-US" altLang="zh-TW" sz="2000">
                <a:ea typeface="標楷體" pitchFamily="65" charset="-120"/>
              </a:rPr>
              <a:t>lottery.number[lottery.payoff == min(lottery.payoff)]    #	123		</a:t>
            </a:r>
          </a:p>
          <a:p>
            <a:pPr marL="574675" lvl="1" indent="-185738">
              <a:buFontTx/>
              <a:buNone/>
            </a:pPr>
            <a:r>
              <a:rPr lang="en-US" altLang="zh-TW" sz="2000">
                <a:ea typeface="標楷體" pitchFamily="65" charset="-120"/>
              </a:rPr>
              <a:t>   # &lt;, &gt;, &lt;=, &gt;=, ==, != : </a:t>
            </a:r>
            <a:r>
              <a:rPr lang="zh-TW" altLang="en-US" sz="2000">
                <a:ea typeface="標楷體" pitchFamily="65" charset="-120"/>
              </a:rPr>
              <a:t>比較指令</a:t>
            </a:r>
          </a:p>
          <a:p>
            <a:pPr marL="574675" lvl="1" indent="-185738"/>
            <a:r>
              <a:rPr lang="en-US" altLang="zh-TW" sz="2000">
                <a:ea typeface="標楷體" pitchFamily="65" charset="-120"/>
              </a:rPr>
              <a:t>max(lottery.payoff)		                                    # </a:t>
            </a:r>
            <a:r>
              <a:rPr lang="zh-TW" altLang="en-US" sz="2000">
                <a:ea typeface="標楷體" pitchFamily="65" charset="-120"/>
              </a:rPr>
              <a:t>最高中獎獎金  </a:t>
            </a:r>
            <a:r>
              <a:rPr lang="en-US" altLang="zh-TW" sz="2000">
                <a:ea typeface="標楷體" pitchFamily="65" charset="-120"/>
              </a:rPr>
              <a:t>869.5</a:t>
            </a:r>
          </a:p>
          <a:p>
            <a:pPr marL="574675" lvl="1" indent="-185738"/>
            <a:r>
              <a:rPr lang="en-US" altLang="zh-TW" sz="2000">
                <a:ea typeface="標楷體" pitchFamily="65" charset="-120"/>
              </a:rPr>
              <a:t>lottery.number[lottery.payoff == max(lottery.payoff)]    # 499</a:t>
            </a:r>
          </a:p>
          <a:p>
            <a:pPr marL="187325" indent="-187325"/>
            <a:r>
              <a:rPr lang="en-US" altLang="zh-TW" sz="2800">
                <a:ea typeface="標楷體" pitchFamily="65" charset="-120"/>
              </a:rPr>
              <a:t> </a:t>
            </a:r>
            <a:r>
              <a:rPr lang="en-US" altLang="zh-TW" sz="2400">
                <a:ea typeface="標楷體" pitchFamily="65" charset="-120"/>
              </a:rPr>
              <a:t>plot(lottery.number, lottery.payoff); abline(500,0) # </a:t>
            </a:r>
            <a:r>
              <a:rPr lang="zh-TW" altLang="en-US" sz="2400">
                <a:ea typeface="標楷體" pitchFamily="65" charset="-120"/>
              </a:rPr>
              <a:t>迴歸分析</a:t>
            </a:r>
          </a:p>
          <a:p>
            <a:pPr marL="187325" indent="-187325"/>
            <a:r>
              <a:rPr lang="zh-TW" altLang="en-US" sz="2400">
                <a:ea typeface="標楷體" pitchFamily="65" charset="-120"/>
              </a:rPr>
              <a:t>無母數迴歸分析</a:t>
            </a:r>
          </a:p>
          <a:p>
            <a:pPr marL="574675" lvl="1" indent="-185738"/>
            <a:r>
              <a:rPr lang="en-US" altLang="zh-TW" sz="2000">
                <a:ea typeface="標楷體" pitchFamily="65" charset="-120"/>
              </a:rPr>
              <a:t>Load “modreg” package.</a:t>
            </a:r>
          </a:p>
          <a:p>
            <a:pPr marL="574675" lvl="1" indent="-185738"/>
            <a:r>
              <a:rPr lang="en-US" altLang="zh-TW" sz="2000">
                <a:ea typeface="標楷體" pitchFamily="65" charset="-120"/>
              </a:rPr>
              <a:t>a&lt;- loess(lottery.payoff ~ lottery.number,span=50,degree=2)</a:t>
            </a:r>
          </a:p>
          <a:p>
            <a:pPr marL="574675" lvl="1" indent="-185738"/>
            <a:r>
              <a:rPr lang="en-US" altLang="zh-TW" sz="2000">
                <a:ea typeface="標楷體" pitchFamily="65" charset="-120"/>
              </a:rPr>
              <a:t>a&lt;- rbind(lottery.number[lottery.payoff &gt;= 500],lottery.payoff[lottery.payoff &gt;= 500]) </a:t>
            </a:r>
          </a:p>
          <a:p>
            <a:pPr marL="187325" indent="-187325"/>
            <a:r>
              <a:rPr lang="zh-TW" altLang="en-US" sz="2400">
                <a:latin typeface="標楷體" pitchFamily="65" charset="-120"/>
                <a:ea typeface="標楷體" pitchFamily="65" charset="-120"/>
              </a:rPr>
              <a:t>高額中獎獎金的中獎號碼是否具有任何特徵？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228600"/>
            <a:ext cx="7772400" cy="609600"/>
          </a:xfrm>
        </p:spPr>
        <p:txBody>
          <a:bodyPr/>
          <a:lstStyle/>
          <a:p>
            <a:r>
              <a:rPr lang="en-US" sz="3200">
                <a:solidFill>
                  <a:schemeClr val="accent2"/>
                </a:solidFill>
              </a:rPr>
              <a:t>What R does and does not</a:t>
            </a:r>
            <a:endParaRPr lang="de-DE" altLang="zh-TW" sz="3200">
              <a:solidFill>
                <a:schemeClr val="accent2"/>
              </a:solidFill>
            </a:endParaRPr>
          </a:p>
        </p:txBody>
      </p:sp>
      <p:sp>
        <p:nvSpPr>
          <p:cNvPr id="27651" name="Text Box 3"/>
          <p:cNvSpPr txBox="1">
            <a:spLocks noChangeArrowheads="1"/>
          </p:cNvSpPr>
          <p:nvPr/>
        </p:nvSpPr>
        <p:spPr bwMode="auto">
          <a:xfrm>
            <a:off x="533400" y="914400"/>
            <a:ext cx="3886200" cy="513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7325" indent="-187325">
              <a:defRPr kumimoji="1" sz="2400">
                <a:solidFill>
                  <a:schemeClr val="tx1"/>
                </a:solidFill>
                <a:latin typeface="Times New Roman" pitchFamily="18" charset="0"/>
                <a:ea typeface="新細明體" pitchFamily="18" charset="-120"/>
              </a:defRPr>
            </a:lvl1pPr>
            <a:lvl2pPr marL="469900">
              <a:defRPr kumimoji="1" sz="2400">
                <a:solidFill>
                  <a:schemeClr val="tx1"/>
                </a:solidFill>
                <a:latin typeface="Times New Roman" pitchFamily="18" charset="0"/>
                <a:ea typeface="新細明體" pitchFamily="18" charset="-120"/>
              </a:defRPr>
            </a:lvl2pPr>
            <a:lvl3pPr>
              <a:defRPr kumimoji="1" sz="2400">
                <a:solidFill>
                  <a:schemeClr val="tx1"/>
                </a:solidFill>
                <a:latin typeface="Times New Roman" pitchFamily="18" charset="0"/>
                <a:ea typeface="新細明體" pitchFamily="18" charset="-120"/>
              </a:defRPr>
            </a:lvl3pPr>
            <a:lvl4pPr>
              <a:defRPr kumimoji="1" sz="2400">
                <a:solidFill>
                  <a:schemeClr val="tx1"/>
                </a:solidFill>
                <a:latin typeface="Times New Roman" pitchFamily="18" charset="0"/>
                <a:ea typeface="新細明體" pitchFamily="18" charset="-120"/>
              </a:defRPr>
            </a:lvl4pPr>
            <a:lvl5pPr>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spcBef>
                <a:spcPct val="30000"/>
              </a:spcBef>
              <a:buClr>
                <a:srgbClr val="FF3300"/>
              </a:buClr>
              <a:buFontTx/>
              <a:buChar char="o"/>
            </a:pPr>
            <a:r>
              <a:rPr kumimoji="0" lang="en-US"/>
              <a:t>data handling and storage: numeric, textual</a:t>
            </a:r>
          </a:p>
          <a:p>
            <a:pPr>
              <a:spcBef>
                <a:spcPct val="30000"/>
              </a:spcBef>
              <a:buClr>
                <a:srgbClr val="FF3300"/>
              </a:buClr>
              <a:buFontTx/>
              <a:buChar char="o"/>
            </a:pPr>
            <a:r>
              <a:rPr kumimoji="0" lang="en-US"/>
              <a:t>matrix algebra</a:t>
            </a:r>
          </a:p>
          <a:p>
            <a:pPr>
              <a:spcBef>
                <a:spcPct val="30000"/>
              </a:spcBef>
              <a:buClr>
                <a:srgbClr val="FF3300"/>
              </a:buClr>
              <a:buFontTx/>
              <a:buChar char="o"/>
            </a:pPr>
            <a:r>
              <a:rPr kumimoji="0" lang="en-US"/>
              <a:t>hash tables and regular expressions</a:t>
            </a:r>
          </a:p>
          <a:p>
            <a:pPr>
              <a:spcBef>
                <a:spcPct val="30000"/>
              </a:spcBef>
              <a:buClr>
                <a:srgbClr val="FF3300"/>
              </a:buClr>
              <a:buFontTx/>
              <a:buChar char="o"/>
            </a:pPr>
            <a:r>
              <a:rPr kumimoji="0" lang="en-US"/>
              <a:t>high-level data analytic and statistical functions</a:t>
            </a:r>
          </a:p>
          <a:p>
            <a:pPr>
              <a:spcBef>
                <a:spcPct val="30000"/>
              </a:spcBef>
              <a:buClr>
                <a:srgbClr val="FF3300"/>
              </a:buClr>
              <a:buFontTx/>
              <a:buChar char="o"/>
            </a:pPr>
            <a:r>
              <a:rPr kumimoji="0" lang="en-US"/>
              <a:t>classes (“OO”)</a:t>
            </a:r>
          </a:p>
          <a:p>
            <a:pPr>
              <a:spcBef>
                <a:spcPct val="30000"/>
              </a:spcBef>
              <a:buClr>
                <a:srgbClr val="FF3300"/>
              </a:buClr>
              <a:buFontTx/>
              <a:buChar char="o"/>
            </a:pPr>
            <a:r>
              <a:rPr kumimoji="0" lang="en-US"/>
              <a:t>graphics</a:t>
            </a:r>
          </a:p>
          <a:p>
            <a:pPr>
              <a:spcBef>
                <a:spcPct val="30000"/>
              </a:spcBef>
              <a:buClr>
                <a:srgbClr val="FF3300"/>
              </a:buClr>
              <a:buFontTx/>
              <a:buChar char="o"/>
            </a:pPr>
            <a:r>
              <a:rPr kumimoji="0" lang="en-US"/>
              <a:t>programming language: loops, branching, subroutines</a:t>
            </a:r>
          </a:p>
        </p:txBody>
      </p:sp>
      <p:sp>
        <p:nvSpPr>
          <p:cNvPr id="27652" name="Text Box 4"/>
          <p:cNvSpPr txBox="1">
            <a:spLocks noChangeArrowheads="1"/>
          </p:cNvSpPr>
          <p:nvPr/>
        </p:nvSpPr>
        <p:spPr bwMode="auto">
          <a:xfrm>
            <a:off x="4953000" y="838200"/>
            <a:ext cx="3886200" cy="527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87325" indent="-187325">
              <a:defRPr kumimoji="1" sz="2400">
                <a:solidFill>
                  <a:schemeClr val="tx1"/>
                </a:solidFill>
                <a:latin typeface="Times New Roman" pitchFamily="18" charset="0"/>
                <a:ea typeface="新細明體" pitchFamily="18" charset="-120"/>
              </a:defRPr>
            </a:lvl1pPr>
            <a:lvl2pPr>
              <a:defRPr kumimoji="1" sz="2400">
                <a:solidFill>
                  <a:schemeClr val="tx1"/>
                </a:solidFill>
                <a:latin typeface="Times New Roman" pitchFamily="18" charset="0"/>
                <a:ea typeface="新細明體" pitchFamily="18" charset="-120"/>
              </a:defRPr>
            </a:lvl2pPr>
            <a:lvl3pPr>
              <a:defRPr kumimoji="1" sz="2400">
                <a:solidFill>
                  <a:schemeClr val="tx1"/>
                </a:solidFill>
                <a:latin typeface="Times New Roman" pitchFamily="18" charset="0"/>
                <a:ea typeface="新細明體" pitchFamily="18" charset="-120"/>
              </a:defRPr>
            </a:lvl3pPr>
            <a:lvl4pPr>
              <a:defRPr kumimoji="1" sz="2400">
                <a:solidFill>
                  <a:schemeClr val="tx1"/>
                </a:solidFill>
                <a:latin typeface="Times New Roman" pitchFamily="18" charset="0"/>
                <a:ea typeface="新細明體" pitchFamily="18" charset="-120"/>
              </a:defRPr>
            </a:lvl4pPr>
            <a:lvl5pPr>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spcBef>
                <a:spcPct val="30000"/>
              </a:spcBef>
              <a:buClr>
                <a:srgbClr val="FF3300"/>
              </a:buClr>
              <a:buFontTx/>
              <a:buChar char="o"/>
            </a:pPr>
            <a:r>
              <a:rPr kumimoji="0" lang="en-US"/>
              <a:t>is not a database, but connects to DBMSs</a:t>
            </a:r>
          </a:p>
          <a:p>
            <a:pPr>
              <a:spcBef>
                <a:spcPct val="30000"/>
              </a:spcBef>
              <a:buClr>
                <a:srgbClr val="FF3300"/>
              </a:buClr>
              <a:buFontTx/>
              <a:buChar char="o"/>
            </a:pPr>
            <a:r>
              <a:rPr kumimoji="0" lang="en-US"/>
              <a:t>has no graphical user interfaces, but connects to Java, TclTk</a:t>
            </a:r>
          </a:p>
          <a:p>
            <a:pPr>
              <a:spcBef>
                <a:spcPct val="30000"/>
              </a:spcBef>
              <a:buClr>
                <a:srgbClr val="FF3300"/>
              </a:buClr>
              <a:buFontTx/>
              <a:buChar char="o"/>
            </a:pPr>
            <a:r>
              <a:rPr kumimoji="0" lang="en-US"/>
              <a:t>language interpreter can be very slow, but allows to call own C/C++ code </a:t>
            </a:r>
          </a:p>
          <a:p>
            <a:pPr>
              <a:spcBef>
                <a:spcPct val="30000"/>
              </a:spcBef>
              <a:buClr>
                <a:srgbClr val="FF3300"/>
              </a:buClr>
              <a:buFontTx/>
              <a:buChar char="o"/>
            </a:pPr>
            <a:r>
              <a:rPr kumimoji="0" lang="en-US"/>
              <a:t>no spreadsheet view of data, but connects to Excel/MsOffice</a:t>
            </a:r>
          </a:p>
          <a:p>
            <a:pPr>
              <a:spcBef>
                <a:spcPct val="30000"/>
              </a:spcBef>
              <a:buClr>
                <a:srgbClr val="FF3300"/>
              </a:buClr>
              <a:buFontTx/>
              <a:buChar char="o"/>
            </a:pPr>
            <a:r>
              <a:rPr kumimoji="0" lang="en-US"/>
              <a:t>no professional / commercial support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0"/>
            <a:ext cx="7772400" cy="457200"/>
          </a:xfrm>
        </p:spPr>
        <p:txBody>
          <a:bodyPr/>
          <a:lstStyle/>
          <a:p>
            <a:r>
              <a:rPr lang="zh-TW" altLang="en-US" sz="2800">
                <a:latin typeface="標楷體" pitchFamily="65" charset="-120"/>
                <a:ea typeface="標楷體" pitchFamily="65" charset="-120"/>
              </a:rPr>
              <a:t>高額中獎獎金的中獎號碼特徵</a:t>
            </a:r>
          </a:p>
        </p:txBody>
      </p:sp>
      <p:sp>
        <p:nvSpPr>
          <p:cNvPr id="8195" name="Rectangle 3"/>
          <p:cNvSpPr>
            <a:spLocks noGrp="1" noChangeArrowheads="1"/>
          </p:cNvSpPr>
          <p:nvPr>
            <p:ph type="body" idx="1"/>
          </p:nvPr>
        </p:nvSpPr>
        <p:spPr>
          <a:xfrm>
            <a:off x="0" y="457200"/>
            <a:ext cx="8610600" cy="6400800"/>
          </a:xfrm>
        </p:spPr>
        <p:txBody>
          <a:bodyPr/>
          <a:lstStyle/>
          <a:p>
            <a:pPr marL="187325" indent="-187325">
              <a:lnSpc>
                <a:spcPct val="90000"/>
              </a:lnSpc>
            </a:pPr>
            <a:r>
              <a:rPr lang="zh-TW" altLang="en-US" sz="2400">
                <a:ea typeface="標楷體" pitchFamily="65" charset="-120"/>
              </a:rPr>
              <a:t>特徵：大部份高額獎金中獎號碼，都有重複的數字。</a:t>
            </a:r>
          </a:p>
          <a:p>
            <a:pPr marL="574675" lvl="1" indent="-185738">
              <a:lnSpc>
                <a:spcPct val="90000"/>
              </a:lnSpc>
            </a:pPr>
            <a:r>
              <a:rPr lang="zh-TW" altLang="en-US" sz="2000">
                <a:ea typeface="標楷體" pitchFamily="65" charset="-120"/>
              </a:rPr>
              <a:t>此彩卷有一特別下注的方式稱作「</a:t>
            </a:r>
            <a:r>
              <a:rPr lang="en-US" altLang="zh-TW" sz="2000">
                <a:ea typeface="標楷體" pitchFamily="65" charset="-120"/>
              </a:rPr>
              <a:t>combination bets</a:t>
            </a:r>
            <a:r>
              <a:rPr lang="zh-TW" altLang="en-US" sz="2000">
                <a:ea typeface="標楷體" pitchFamily="65" charset="-120"/>
              </a:rPr>
              <a:t>」，下注號碼必須是三個不同的數字，只要下注號碼與中獎號碼中所含的數字相同就算中獎。 </a:t>
            </a:r>
          </a:p>
          <a:p>
            <a:pPr marL="574675" lvl="1" indent="-185738">
              <a:lnSpc>
                <a:spcPct val="90000"/>
              </a:lnSpc>
            </a:pPr>
            <a:r>
              <a:rPr lang="en-US" altLang="zh-TW" sz="2000">
                <a:ea typeface="標楷體" pitchFamily="65" charset="-120"/>
              </a:rPr>
              <a:t>plot(a[1,],a[2,],xlab="lottery.number",ylab="lottery.payoff", main= "Payoff &gt;=500") </a:t>
            </a:r>
          </a:p>
          <a:p>
            <a:pPr marL="574675" lvl="1" indent="-185738">
              <a:lnSpc>
                <a:spcPct val="90000"/>
              </a:lnSpc>
            </a:pPr>
            <a:r>
              <a:rPr lang="en-US" altLang="zh-TW" sz="2000">
                <a:ea typeface="標楷體" pitchFamily="65" charset="-120"/>
              </a:rPr>
              <a:t>boxplot(split(lottery.payoff,lottery.number%/%100), sub= "Leading Digit of Winning Numbers", ylab= "Payoff")</a:t>
            </a:r>
          </a:p>
          <a:p>
            <a:pPr marL="574675" lvl="1" indent="-185738">
              <a:lnSpc>
                <a:spcPct val="90000"/>
              </a:lnSpc>
              <a:buFontTx/>
              <a:buNone/>
            </a:pPr>
            <a:r>
              <a:rPr lang="en-US" altLang="zh-TW" sz="2000">
                <a:ea typeface="標楷體" pitchFamily="65" charset="-120"/>
              </a:rPr>
              <a:t>   </a:t>
            </a:r>
            <a:r>
              <a:rPr lang="zh-TW" altLang="en-US" sz="2000">
                <a:ea typeface="標楷體" pitchFamily="65" charset="-120"/>
              </a:rPr>
              <a:t>依據中獎號碼的首位數字製作盒狀圖。  </a:t>
            </a:r>
          </a:p>
          <a:p>
            <a:pPr marL="574675" lvl="1" indent="-185738">
              <a:lnSpc>
                <a:spcPct val="90000"/>
              </a:lnSpc>
              <a:buFontTx/>
              <a:buNone/>
            </a:pPr>
            <a:r>
              <a:rPr lang="zh-TW" altLang="en-US" sz="2000">
                <a:ea typeface="標楷體" pitchFamily="65" charset="-120"/>
              </a:rPr>
              <a:t>   當中獎號碼的首位數字為零時，其獎金都較高。一個解釋是較少人會下注這樣的號碼。</a:t>
            </a:r>
          </a:p>
          <a:p>
            <a:pPr marL="187325" indent="-187325">
              <a:lnSpc>
                <a:spcPct val="90000"/>
              </a:lnSpc>
            </a:pPr>
            <a:r>
              <a:rPr lang="zh-TW" altLang="en-US" sz="2400">
                <a:ea typeface="標楷體" pitchFamily="65" charset="-120"/>
              </a:rPr>
              <a:t>在不同時間下，中獎獎金金額的比較。 </a:t>
            </a:r>
            <a:endParaRPr lang="zh-TW" altLang="en-US" sz="2000">
              <a:ea typeface="標楷體" pitchFamily="65" charset="-120"/>
            </a:endParaRPr>
          </a:p>
          <a:p>
            <a:pPr marL="574675" lvl="1" indent="-185738">
              <a:lnSpc>
                <a:spcPct val="90000"/>
              </a:lnSpc>
            </a:pPr>
            <a:r>
              <a:rPr lang="en-US" altLang="zh-TW" sz="2000">
                <a:ea typeface="標楷體" pitchFamily="65" charset="-120"/>
              </a:rPr>
              <a:t>qqplot(lottery.payoff, lottery3.payoff); abline(0,1)</a:t>
            </a:r>
          </a:p>
          <a:p>
            <a:pPr marL="574675" lvl="1" indent="-185738">
              <a:lnSpc>
                <a:spcPct val="90000"/>
              </a:lnSpc>
            </a:pPr>
            <a:r>
              <a:rPr lang="zh-TW" altLang="en-US" sz="2000">
                <a:ea typeface="標楷體" pitchFamily="65" charset="-120"/>
              </a:rPr>
              <a:t>使用盒狀圖來比較不同時間下，中獎獎金金額的分配。 </a:t>
            </a:r>
          </a:p>
          <a:p>
            <a:pPr marL="574675" lvl="1" indent="-185738">
              <a:lnSpc>
                <a:spcPct val="90000"/>
              </a:lnSpc>
            </a:pPr>
            <a:r>
              <a:rPr lang="en-US" altLang="zh-TW" sz="2000">
                <a:ea typeface="標楷體" pitchFamily="65" charset="-120"/>
              </a:rPr>
              <a:t>boxplot(lottery.payoff, lottery2.payoff, lottery3.payoff) </a:t>
            </a:r>
          </a:p>
          <a:p>
            <a:pPr marL="574675" lvl="1" indent="-185738">
              <a:lnSpc>
                <a:spcPct val="90000"/>
              </a:lnSpc>
            </a:pPr>
            <a:r>
              <a:rPr lang="zh-TW" altLang="en-US" sz="2000">
                <a:ea typeface="標楷體" pitchFamily="65" charset="-120"/>
              </a:rPr>
              <a:t>依時間先後來看，中獎獎金金額漸漸穩定下來，很少能超過 </a:t>
            </a:r>
            <a:r>
              <a:rPr lang="en-US" altLang="zh-TW" sz="2000">
                <a:ea typeface="標楷體" pitchFamily="65" charset="-120"/>
              </a:rPr>
              <a:t>$500</a:t>
            </a:r>
            <a:r>
              <a:rPr lang="zh-TW" altLang="en-US" sz="2000">
                <a:ea typeface="標楷體" pitchFamily="65" charset="-120"/>
              </a:rPr>
              <a:t>。</a:t>
            </a:r>
            <a:endParaRPr lang="zh-TW" altLang="en-US" sz="1800">
              <a:ea typeface="標楷體" pitchFamily="65" charset="-120"/>
            </a:endParaRPr>
          </a:p>
          <a:p>
            <a:pPr marL="574675" lvl="1" indent="-185738">
              <a:lnSpc>
                <a:spcPct val="90000"/>
              </a:lnSpc>
            </a:pPr>
            <a:r>
              <a:rPr lang="en-US" altLang="zh-TW" sz="1800">
                <a:ea typeface="標楷體" pitchFamily="65" charset="-120"/>
              </a:rPr>
              <a:t>rbind(lottery2.number[lottery2.payoff &gt;= 500],lottery2.payoff[lottery2.payoff &gt;= 500])</a:t>
            </a:r>
          </a:p>
          <a:p>
            <a:pPr marL="574675" lvl="1" indent="-185738">
              <a:lnSpc>
                <a:spcPct val="90000"/>
              </a:lnSpc>
            </a:pPr>
            <a:r>
              <a:rPr lang="en-US" altLang="zh-TW" sz="1800">
                <a:ea typeface="標楷體" pitchFamily="65" charset="-120"/>
              </a:rPr>
              <a:t>rbind(lottery3.number[lottery3.payoff &gt;= 500],lottery3.payoff[lottery3.payoff &gt;= 500])</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609600"/>
          </a:xfrm>
        </p:spPr>
        <p:txBody>
          <a:bodyPr/>
          <a:lstStyle/>
          <a:p>
            <a:r>
              <a:rPr lang="en-US" altLang="zh-TW" sz="3200">
                <a:solidFill>
                  <a:schemeClr val="tx1"/>
                </a:solidFill>
                <a:ea typeface="標楷體" pitchFamily="65" charset="-120"/>
              </a:rPr>
              <a:t>New Jersey Pick-It Lottery</a:t>
            </a:r>
            <a:r>
              <a:rPr lang="zh-TW" altLang="en-US" sz="3200">
                <a:solidFill>
                  <a:schemeClr val="tx1"/>
                </a:solidFill>
                <a:ea typeface="標楷體" pitchFamily="65" charset="-120"/>
              </a:rPr>
              <a:t>（每天開獎）</a:t>
            </a:r>
          </a:p>
        </p:txBody>
      </p:sp>
      <p:sp>
        <p:nvSpPr>
          <p:cNvPr id="6147" name="Rectangle 3"/>
          <p:cNvSpPr>
            <a:spLocks noGrp="1" noChangeArrowheads="1"/>
          </p:cNvSpPr>
          <p:nvPr>
            <p:ph type="body" idx="1"/>
          </p:nvPr>
        </p:nvSpPr>
        <p:spPr>
          <a:xfrm>
            <a:off x="304800" y="914400"/>
            <a:ext cx="8610600" cy="5562600"/>
          </a:xfrm>
        </p:spPr>
        <p:txBody>
          <a:bodyPr/>
          <a:lstStyle/>
          <a:p>
            <a:endParaRPr lang="en-US" altLang="zh-TW"/>
          </a:p>
          <a:p>
            <a:endParaRPr lang="en-US" altLang="zh-TW"/>
          </a:p>
        </p:txBody>
      </p:sp>
      <p:sp>
        <p:nvSpPr>
          <p:cNvPr id="6148" name="Rectangle 4"/>
          <p:cNvSpPr>
            <a:spLocks noChangeArrowheads="1"/>
          </p:cNvSpPr>
          <p:nvPr/>
        </p:nvSpPr>
        <p:spPr bwMode="auto">
          <a:xfrm>
            <a:off x="152400" y="1066800"/>
            <a:ext cx="8763000" cy="538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7325" indent="-187325">
              <a:buFontTx/>
              <a:buChar char="•"/>
            </a:pPr>
            <a:r>
              <a:rPr lang="zh-TW" altLang="en-US">
                <a:ea typeface="標楷體" pitchFamily="65" charset="-120"/>
              </a:rPr>
              <a:t>三筆數據（收集於不同的時間）：</a:t>
            </a:r>
          </a:p>
          <a:p>
            <a:pPr marL="187325" indent="-187325">
              <a:buFontTx/>
              <a:buChar char="•"/>
            </a:pPr>
            <a:r>
              <a:rPr lang="en-US" altLang="zh-TW">
                <a:ea typeface="標楷體" pitchFamily="65" charset="-120"/>
              </a:rPr>
              <a:t>lottery </a:t>
            </a:r>
            <a:r>
              <a:rPr lang="zh-TW" altLang="en-US">
                <a:ea typeface="標楷體" pitchFamily="65" charset="-120"/>
              </a:rPr>
              <a:t>（</a:t>
            </a:r>
            <a:r>
              <a:rPr lang="en-US" altLang="zh-TW">
                <a:ea typeface="標楷體" pitchFamily="65" charset="-120"/>
              </a:rPr>
              <a:t>254</a:t>
            </a:r>
            <a:r>
              <a:rPr lang="zh-TW" altLang="en-US">
                <a:ea typeface="標楷體" pitchFamily="65" charset="-120"/>
              </a:rPr>
              <a:t>個中獎號碼由</a:t>
            </a:r>
            <a:r>
              <a:rPr lang="en-US" altLang="zh-TW">
                <a:ea typeface="標楷體" pitchFamily="65" charset="-120"/>
              </a:rPr>
              <a:t>1975</a:t>
            </a:r>
            <a:r>
              <a:rPr lang="zh-TW" altLang="en-US">
                <a:ea typeface="標楷體" pitchFamily="65" charset="-120"/>
              </a:rPr>
              <a:t>年</a:t>
            </a:r>
            <a:r>
              <a:rPr lang="en-US" altLang="zh-TW">
                <a:ea typeface="標楷體" pitchFamily="65" charset="-120"/>
              </a:rPr>
              <a:t>5</a:t>
            </a:r>
            <a:r>
              <a:rPr lang="zh-TW" altLang="en-US">
                <a:ea typeface="標楷體" pitchFamily="65" charset="-120"/>
              </a:rPr>
              <a:t>月</a:t>
            </a:r>
            <a:r>
              <a:rPr lang="en-US" altLang="zh-TW">
                <a:ea typeface="標楷體" pitchFamily="65" charset="-120"/>
              </a:rPr>
              <a:t>22</a:t>
            </a:r>
            <a:r>
              <a:rPr lang="zh-TW" altLang="en-US">
                <a:ea typeface="標楷體" pitchFamily="65" charset="-120"/>
              </a:rPr>
              <a:t>日至</a:t>
            </a:r>
            <a:r>
              <a:rPr lang="en-US" altLang="zh-TW">
                <a:ea typeface="標楷體" pitchFamily="65" charset="-120"/>
              </a:rPr>
              <a:t>1976</a:t>
            </a:r>
            <a:r>
              <a:rPr lang="zh-TW" altLang="en-US">
                <a:ea typeface="標楷體" pitchFamily="65" charset="-120"/>
              </a:rPr>
              <a:t>年</a:t>
            </a:r>
            <a:r>
              <a:rPr lang="en-US" altLang="zh-TW">
                <a:ea typeface="標楷體" pitchFamily="65" charset="-120"/>
              </a:rPr>
              <a:t>3</a:t>
            </a:r>
            <a:r>
              <a:rPr lang="zh-TW" altLang="en-US">
                <a:ea typeface="標楷體" pitchFamily="65" charset="-120"/>
              </a:rPr>
              <a:t>月</a:t>
            </a:r>
            <a:r>
              <a:rPr lang="en-US" altLang="zh-TW">
                <a:ea typeface="標楷體" pitchFamily="65" charset="-120"/>
              </a:rPr>
              <a:t>16</a:t>
            </a:r>
            <a:r>
              <a:rPr lang="zh-TW" altLang="en-US">
                <a:ea typeface="標楷體" pitchFamily="65" charset="-120"/>
              </a:rPr>
              <a:t>日） </a:t>
            </a:r>
            <a:endParaRPr lang="zh-TW" altLang="en-US" sz="2000">
              <a:ea typeface="標楷體" pitchFamily="65" charset="-120"/>
            </a:endParaRPr>
          </a:p>
          <a:p>
            <a:pPr marL="574675" lvl="1" indent="-185738">
              <a:buFontTx/>
              <a:buChar char="•"/>
            </a:pPr>
            <a:r>
              <a:rPr lang="en-US" altLang="zh-TW" sz="2000">
                <a:ea typeface="標楷體" pitchFamily="65" charset="-120"/>
              </a:rPr>
              <a:t>number: </a:t>
            </a:r>
            <a:r>
              <a:rPr lang="zh-TW" altLang="en-US" sz="2000">
                <a:ea typeface="標楷體" pitchFamily="65" charset="-120"/>
              </a:rPr>
              <a:t>中獎號碼由 </a:t>
            </a:r>
            <a:r>
              <a:rPr lang="en-US" altLang="zh-TW" sz="2000">
                <a:ea typeface="標楷體" pitchFamily="65" charset="-120"/>
              </a:rPr>
              <a:t>000 </a:t>
            </a:r>
            <a:r>
              <a:rPr lang="zh-TW" altLang="en-US" sz="2000">
                <a:ea typeface="標楷體" pitchFamily="65" charset="-120"/>
              </a:rPr>
              <a:t>至 </a:t>
            </a:r>
            <a:r>
              <a:rPr lang="en-US" altLang="zh-TW" sz="2000">
                <a:ea typeface="標楷體" pitchFamily="65" charset="-120"/>
              </a:rPr>
              <a:t>999</a:t>
            </a:r>
            <a:r>
              <a:rPr lang="zh-TW" altLang="en-US" sz="2000">
                <a:ea typeface="標楷體" pitchFamily="65" charset="-120"/>
              </a:rPr>
              <a:t>；這個樂透獎自</a:t>
            </a:r>
            <a:r>
              <a:rPr lang="en-US" altLang="zh-TW" sz="2000">
                <a:ea typeface="標楷體" pitchFamily="65" charset="-120"/>
              </a:rPr>
              <a:t>1975</a:t>
            </a:r>
            <a:r>
              <a:rPr lang="zh-TW" altLang="en-US" sz="2000">
                <a:ea typeface="標楷體" pitchFamily="65" charset="-120"/>
              </a:rPr>
              <a:t>年</a:t>
            </a:r>
            <a:r>
              <a:rPr lang="en-US" altLang="zh-TW" sz="2000">
                <a:ea typeface="標楷體" pitchFamily="65" charset="-120"/>
              </a:rPr>
              <a:t>5</a:t>
            </a:r>
            <a:r>
              <a:rPr lang="zh-TW" altLang="en-US" sz="2000">
                <a:ea typeface="標楷體" pitchFamily="65" charset="-120"/>
              </a:rPr>
              <a:t>月</a:t>
            </a:r>
            <a:r>
              <a:rPr lang="en-US" altLang="zh-TW" sz="2000">
                <a:ea typeface="標楷體" pitchFamily="65" charset="-120"/>
              </a:rPr>
              <a:t>22</a:t>
            </a:r>
            <a:r>
              <a:rPr lang="zh-TW" altLang="en-US" sz="2000">
                <a:ea typeface="標楷體" pitchFamily="65" charset="-120"/>
              </a:rPr>
              <a:t>日開始。</a:t>
            </a:r>
          </a:p>
          <a:p>
            <a:pPr marL="574675" lvl="1" indent="-185738">
              <a:buFontTx/>
              <a:buChar char="•"/>
            </a:pPr>
            <a:r>
              <a:rPr lang="en-US" altLang="zh-TW" sz="2000">
                <a:ea typeface="標楷體" pitchFamily="65" charset="-120"/>
              </a:rPr>
              <a:t>payoff: </a:t>
            </a:r>
            <a:r>
              <a:rPr lang="zh-TW" altLang="en-US" sz="2000">
                <a:ea typeface="標楷體" pitchFamily="65" charset="-120"/>
              </a:rPr>
              <a:t>中獎號碼所得到的獎金金額；獎金金額為所有中獎者來平分當日下注總金額的半數。</a:t>
            </a:r>
          </a:p>
          <a:p>
            <a:pPr marL="187325" indent="-187325">
              <a:buFontTx/>
              <a:buChar char="•"/>
            </a:pPr>
            <a:r>
              <a:rPr lang="en-US" altLang="zh-TW">
                <a:ea typeface="標楷體" pitchFamily="65" charset="-120"/>
              </a:rPr>
              <a:t>lottery2 (1976</a:t>
            </a:r>
            <a:r>
              <a:rPr lang="zh-TW" altLang="en-US">
                <a:ea typeface="標楷體" pitchFamily="65" charset="-120"/>
              </a:rPr>
              <a:t>年</a:t>
            </a:r>
            <a:r>
              <a:rPr lang="en-US" altLang="zh-TW">
                <a:ea typeface="標楷體" pitchFamily="65" charset="-120"/>
              </a:rPr>
              <a:t>11</a:t>
            </a:r>
            <a:r>
              <a:rPr lang="zh-TW" altLang="en-US">
                <a:ea typeface="標楷體" pitchFamily="65" charset="-120"/>
              </a:rPr>
              <a:t>月</a:t>
            </a:r>
            <a:r>
              <a:rPr lang="en-US" altLang="zh-TW">
                <a:ea typeface="標楷體" pitchFamily="65" charset="-120"/>
              </a:rPr>
              <a:t>10</a:t>
            </a:r>
            <a:r>
              <a:rPr lang="zh-TW" altLang="en-US">
                <a:ea typeface="標楷體" pitchFamily="65" charset="-120"/>
              </a:rPr>
              <a:t>日至</a:t>
            </a:r>
            <a:r>
              <a:rPr lang="en-US" altLang="zh-TW">
                <a:ea typeface="標楷體" pitchFamily="65" charset="-120"/>
              </a:rPr>
              <a:t>1977</a:t>
            </a:r>
            <a:r>
              <a:rPr lang="zh-TW" altLang="en-US">
                <a:ea typeface="標楷體" pitchFamily="65" charset="-120"/>
              </a:rPr>
              <a:t>年</a:t>
            </a:r>
            <a:r>
              <a:rPr lang="en-US" altLang="zh-TW">
                <a:ea typeface="標楷體" pitchFamily="65" charset="-120"/>
              </a:rPr>
              <a:t>9</a:t>
            </a:r>
            <a:r>
              <a:rPr lang="zh-TW" altLang="en-US">
                <a:ea typeface="標楷體" pitchFamily="65" charset="-120"/>
              </a:rPr>
              <a:t>月</a:t>
            </a:r>
            <a:r>
              <a:rPr lang="en-US" altLang="zh-TW">
                <a:ea typeface="標楷體" pitchFamily="65" charset="-120"/>
              </a:rPr>
              <a:t>6</a:t>
            </a:r>
            <a:r>
              <a:rPr lang="zh-TW" altLang="en-US">
                <a:ea typeface="標楷體" pitchFamily="65" charset="-120"/>
              </a:rPr>
              <a:t>日的中獎號碼及獎金</a:t>
            </a:r>
            <a:r>
              <a:rPr lang="en-US" altLang="zh-TW">
                <a:ea typeface="標楷體" pitchFamily="65" charset="-120"/>
              </a:rPr>
              <a:t>) </a:t>
            </a:r>
            <a:r>
              <a:rPr lang="zh-TW" altLang="en-US">
                <a:ea typeface="標楷體" pitchFamily="65" charset="-120"/>
              </a:rPr>
              <a:t>。</a:t>
            </a:r>
          </a:p>
          <a:p>
            <a:pPr marL="187325" indent="-187325">
              <a:buFontTx/>
              <a:buChar char="•"/>
            </a:pPr>
            <a:r>
              <a:rPr lang="en-US" altLang="zh-TW">
                <a:ea typeface="標楷體" pitchFamily="65" charset="-120"/>
              </a:rPr>
              <a:t>lottery3 (1980</a:t>
            </a:r>
            <a:r>
              <a:rPr lang="zh-TW" altLang="en-US">
                <a:ea typeface="標楷體" pitchFamily="65" charset="-120"/>
              </a:rPr>
              <a:t>年</a:t>
            </a:r>
            <a:r>
              <a:rPr lang="en-US" altLang="zh-TW">
                <a:ea typeface="標楷體" pitchFamily="65" charset="-120"/>
              </a:rPr>
              <a:t>12</a:t>
            </a:r>
            <a:r>
              <a:rPr lang="zh-TW" altLang="en-US">
                <a:ea typeface="標楷體" pitchFamily="65" charset="-120"/>
              </a:rPr>
              <a:t>月</a:t>
            </a:r>
            <a:r>
              <a:rPr lang="en-US" altLang="zh-TW">
                <a:ea typeface="標楷體" pitchFamily="65" charset="-120"/>
              </a:rPr>
              <a:t>1</a:t>
            </a:r>
            <a:r>
              <a:rPr lang="zh-TW" altLang="en-US">
                <a:ea typeface="標楷體" pitchFamily="65" charset="-120"/>
              </a:rPr>
              <a:t>日至</a:t>
            </a:r>
            <a:r>
              <a:rPr lang="en-US" altLang="zh-TW">
                <a:ea typeface="標楷體" pitchFamily="65" charset="-120"/>
              </a:rPr>
              <a:t>1981</a:t>
            </a:r>
            <a:r>
              <a:rPr lang="zh-TW" altLang="en-US">
                <a:ea typeface="標楷體" pitchFamily="65" charset="-120"/>
              </a:rPr>
              <a:t>年</a:t>
            </a:r>
            <a:r>
              <a:rPr lang="en-US" altLang="zh-TW">
                <a:ea typeface="標楷體" pitchFamily="65" charset="-120"/>
              </a:rPr>
              <a:t>9</a:t>
            </a:r>
            <a:r>
              <a:rPr lang="zh-TW" altLang="en-US">
                <a:ea typeface="標楷體" pitchFamily="65" charset="-120"/>
              </a:rPr>
              <a:t>月</a:t>
            </a:r>
            <a:r>
              <a:rPr lang="en-US" altLang="zh-TW">
                <a:ea typeface="標楷體" pitchFamily="65" charset="-120"/>
              </a:rPr>
              <a:t>22</a:t>
            </a:r>
            <a:r>
              <a:rPr lang="zh-TW" altLang="en-US">
                <a:ea typeface="標楷體" pitchFamily="65" charset="-120"/>
              </a:rPr>
              <a:t>日的中獎號碼獎金</a:t>
            </a:r>
            <a:r>
              <a:rPr lang="en-US" altLang="zh-TW">
                <a:ea typeface="標楷體" pitchFamily="65" charset="-120"/>
              </a:rPr>
              <a:t>)</a:t>
            </a:r>
            <a:r>
              <a:rPr lang="zh-TW" altLang="en-US">
                <a:ea typeface="標楷體" pitchFamily="65" charset="-120"/>
              </a:rPr>
              <a:t>。</a:t>
            </a:r>
          </a:p>
          <a:p>
            <a:pPr marL="187325" indent="-187325">
              <a:buFontTx/>
              <a:buChar char="•"/>
            </a:pPr>
            <a:r>
              <a:rPr lang="en-US" altLang="zh-TW">
                <a:ea typeface="標楷體" pitchFamily="65" charset="-120"/>
              </a:rPr>
              <a:t>lottery.number&lt;- scan("c:/lotterynumber.txt") </a:t>
            </a:r>
          </a:p>
          <a:p>
            <a:pPr marL="187325" indent="-187325">
              <a:buFontTx/>
              <a:buChar char="•"/>
            </a:pPr>
            <a:r>
              <a:rPr lang="en-US" altLang="zh-TW">
                <a:ea typeface="標楷體" pitchFamily="65" charset="-120"/>
              </a:rPr>
              <a:t>lottery.payoff&lt;- scan("c:/lotterypayoff.txt")</a:t>
            </a:r>
          </a:p>
          <a:p>
            <a:pPr marL="187325" indent="-187325"/>
            <a:r>
              <a:rPr lang="en-US" altLang="zh-TW">
                <a:ea typeface="標楷體" pitchFamily="65" charset="-120"/>
              </a:rPr>
              <a:t>  </a:t>
            </a:r>
            <a:r>
              <a:rPr lang="zh-TW" altLang="en-US">
                <a:ea typeface="標楷體" pitchFamily="65" charset="-120"/>
              </a:rPr>
              <a:t>僅看這一連串的中獎號碼，是頗難看出個所以然。</a:t>
            </a:r>
          </a:p>
          <a:p>
            <a:pPr marL="187325" indent="-187325">
              <a:buFontTx/>
              <a:buChar char="•"/>
            </a:pPr>
            <a:r>
              <a:rPr lang="en-US" altLang="zh-TW">
                <a:ea typeface="標楷體" pitchFamily="65" charset="-120"/>
              </a:rPr>
              <a:t>lottery2&lt;- scan("c:/lottery2.txt")</a:t>
            </a:r>
          </a:p>
          <a:p>
            <a:pPr marL="187325" indent="-187325">
              <a:buFontTx/>
              <a:buChar char="•"/>
            </a:pPr>
            <a:r>
              <a:rPr lang="en-US" altLang="zh-TW">
                <a:ea typeface="標楷體" pitchFamily="65" charset="-120"/>
              </a:rPr>
              <a:t>lottery2&lt;- matrix(lottery2,byrow=F,ncol=2)</a:t>
            </a:r>
          </a:p>
          <a:p>
            <a:pPr marL="187325" indent="-187325">
              <a:buFontTx/>
              <a:buChar char="•"/>
            </a:pPr>
            <a:r>
              <a:rPr lang="en-US" altLang="zh-TW">
                <a:ea typeface="標楷體" pitchFamily="65" charset="-120"/>
              </a:rPr>
              <a:t>lottery2.payoff&lt;- lottery2[,2]; lottery2.number&lt;- lottery2[,1]</a:t>
            </a:r>
          </a:p>
          <a:p>
            <a:pPr marL="187325" indent="-187325">
              <a:buFontTx/>
              <a:buChar char="•"/>
            </a:pPr>
            <a:r>
              <a:rPr lang="en-US" altLang="zh-TW">
                <a:ea typeface="標楷體" pitchFamily="65" charset="-120"/>
              </a:rPr>
              <a:t>lottery3&lt;- matrix(scan("c:/lottery3.txt"),byrow=F,ncol=2)</a:t>
            </a:r>
          </a:p>
          <a:p>
            <a:pPr marL="187325" indent="-187325">
              <a:buFontTx/>
              <a:buChar char="•"/>
            </a:pPr>
            <a:r>
              <a:rPr lang="en-US" altLang="zh-TW">
                <a:ea typeface="標楷體" pitchFamily="65" charset="-120"/>
              </a:rPr>
              <a:t>lottery3.payoff&lt;- lottery3[,2]; lottery3.number&lt;- lottery3[,1]</a:t>
            </a:r>
            <a:endParaRPr lang="en-US" altLang="zh-TW">
              <a:solidFill>
                <a:srgbClr val="FF0000"/>
              </a:solidFill>
              <a:latin typeface="標楷體" pitchFamily="65" charset="-120"/>
              <a:ea typeface="標楷體" pitchFamily="65" charset="-12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28600"/>
            <a:ext cx="7772400" cy="457200"/>
          </a:xfrm>
        </p:spPr>
        <p:txBody>
          <a:bodyPr/>
          <a:lstStyle/>
          <a:p>
            <a:r>
              <a:rPr lang="en-US" altLang="zh-TW" sz="2800">
                <a:solidFill>
                  <a:schemeClr val="tx1"/>
                </a:solidFill>
                <a:ea typeface="細明體" pitchFamily="49" charset="-120"/>
              </a:rPr>
              <a:t>Old Faithful Geyser in Yellowstone National Park</a:t>
            </a:r>
            <a:r>
              <a:rPr lang="en-US" altLang="zh-TW"/>
              <a:t> </a:t>
            </a:r>
          </a:p>
        </p:txBody>
      </p:sp>
      <p:sp>
        <p:nvSpPr>
          <p:cNvPr id="9219" name="Rectangle 3"/>
          <p:cNvSpPr>
            <a:spLocks noGrp="1" noChangeArrowheads="1"/>
          </p:cNvSpPr>
          <p:nvPr>
            <p:ph type="body" idx="1"/>
          </p:nvPr>
        </p:nvSpPr>
        <p:spPr>
          <a:xfrm>
            <a:off x="304800" y="914400"/>
            <a:ext cx="8610600" cy="5638800"/>
          </a:xfrm>
        </p:spPr>
        <p:txBody>
          <a:bodyPr/>
          <a:lstStyle/>
          <a:p>
            <a:pPr marL="193675" indent="-193675">
              <a:lnSpc>
                <a:spcPct val="90000"/>
              </a:lnSpc>
            </a:pPr>
            <a:r>
              <a:rPr lang="zh-TW" altLang="en-US" sz="2400">
                <a:latin typeface="標楷體" pitchFamily="65" charset="-120"/>
                <a:ea typeface="標楷體" pitchFamily="65" charset="-120"/>
              </a:rPr>
              <a:t>研究目的</a:t>
            </a:r>
            <a:r>
              <a:rPr lang="zh-TW" altLang="en-US" sz="2400">
                <a:ea typeface="標楷體" pitchFamily="65" charset="-120"/>
              </a:rPr>
              <a:t>：</a:t>
            </a:r>
          </a:p>
          <a:p>
            <a:pPr marL="565150" lvl="1" indent="-177800">
              <a:lnSpc>
                <a:spcPct val="90000"/>
              </a:lnSpc>
            </a:pPr>
            <a:r>
              <a:rPr lang="zh-TW" altLang="en-US" sz="2000">
                <a:ea typeface="標楷體" pitchFamily="65" charset="-120"/>
              </a:rPr>
              <a:t>便利遊客安排旅遊</a:t>
            </a:r>
          </a:p>
          <a:p>
            <a:pPr marL="565150" lvl="1" indent="-177800">
              <a:lnSpc>
                <a:spcPct val="90000"/>
              </a:lnSpc>
            </a:pPr>
            <a:r>
              <a:rPr lang="zh-TW" altLang="en-US" sz="2000">
                <a:ea typeface="標楷體" pitchFamily="65" charset="-120"/>
              </a:rPr>
              <a:t>瞭解</a:t>
            </a:r>
            <a:r>
              <a:rPr lang="en-US" altLang="zh-TW" sz="2000">
                <a:ea typeface="標楷體" pitchFamily="65" charset="-120"/>
              </a:rPr>
              <a:t>geyser</a:t>
            </a:r>
            <a:r>
              <a:rPr lang="zh-TW" altLang="en-US" sz="2000">
                <a:ea typeface="標楷體" pitchFamily="65" charset="-120"/>
              </a:rPr>
              <a:t>形成的原因，以便維護環境</a:t>
            </a:r>
          </a:p>
          <a:p>
            <a:pPr marL="193675" indent="-193675">
              <a:lnSpc>
                <a:spcPct val="90000"/>
              </a:lnSpc>
            </a:pPr>
            <a:r>
              <a:rPr lang="zh-TW" altLang="en-US" sz="2400">
                <a:ea typeface="標楷體" pitchFamily="65" charset="-120"/>
              </a:rPr>
              <a:t>數據：</a:t>
            </a:r>
          </a:p>
          <a:p>
            <a:pPr marL="565150" lvl="1" indent="-177800">
              <a:lnSpc>
                <a:spcPct val="90000"/>
              </a:lnSpc>
            </a:pPr>
            <a:r>
              <a:rPr lang="zh-TW" altLang="en-US" sz="2000">
                <a:ea typeface="標楷體" pitchFamily="65" charset="-120"/>
              </a:rPr>
              <a:t>收集於</a:t>
            </a:r>
            <a:r>
              <a:rPr lang="en-US" altLang="zh-TW" sz="2000">
                <a:ea typeface="標楷體" pitchFamily="65" charset="-120"/>
              </a:rPr>
              <a:t>1985</a:t>
            </a:r>
            <a:r>
              <a:rPr lang="zh-TW" altLang="en-US" sz="2000">
                <a:ea typeface="標楷體" pitchFamily="65" charset="-120"/>
              </a:rPr>
              <a:t>年</a:t>
            </a:r>
            <a:r>
              <a:rPr lang="en-US" altLang="zh-TW" sz="2000">
                <a:ea typeface="標楷體" pitchFamily="65" charset="-120"/>
              </a:rPr>
              <a:t>8</a:t>
            </a:r>
            <a:r>
              <a:rPr lang="zh-TW" altLang="en-US" sz="2000">
                <a:ea typeface="標楷體" pitchFamily="65" charset="-120"/>
              </a:rPr>
              <a:t>月</a:t>
            </a:r>
            <a:r>
              <a:rPr lang="en-US" altLang="zh-TW" sz="2000">
                <a:ea typeface="標楷體" pitchFamily="65" charset="-120"/>
              </a:rPr>
              <a:t>1</a:t>
            </a:r>
            <a:r>
              <a:rPr lang="zh-TW" altLang="en-US" sz="2000">
                <a:ea typeface="標楷體" pitchFamily="65" charset="-120"/>
              </a:rPr>
              <a:t>日至</a:t>
            </a:r>
            <a:r>
              <a:rPr lang="en-US" altLang="zh-TW" sz="2000">
                <a:ea typeface="標楷體" pitchFamily="65" charset="-120"/>
              </a:rPr>
              <a:t>1985</a:t>
            </a:r>
            <a:r>
              <a:rPr lang="zh-TW" altLang="en-US" sz="2000">
                <a:ea typeface="標楷體" pitchFamily="65" charset="-120"/>
              </a:rPr>
              <a:t>年</a:t>
            </a:r>
            <a:r>
              <a:rPr lang="en-US" altLang="zh-TW" sz="2000">
                <a:ea typeface="標楷體" pitchFamily="65" charset="-120"/>
              </a:rPr>
              <a:t>8</a:t>
            </a:r>
            <a:r>
              <a:rPr lang="zh-TW" altLang="en-US" sz="2000">
                <a:ea typeface="標楷體" pitchFamily="65" charset="-120"/>
              </a:rPr>
              <a:t>月</a:t>
            </a:r>
            <a:r>
              <a:rPr lang="en-US" altLang="zh-TW" sz="2000">
                <a:ea typeface="標楷體" pitchFamily="65" charset="-120"/>
              </a:rPr>
              <a:t>15</a:t>
            </a:r>
            <a:r>
              <a:rPr lang="zh-TW" altLang="en-US" sz="2000">
                <a:ea typeface="標楷體" pitchFamily="65" charset="-120"/>
              </a:rPr>
              <a:t>日</a:t>
            </a:r>
          </a:p>
          <a:p>
            <a:pPr marL="565150" lvl="1" indent="-177800">
              <a:lnSpc>
                <a:spcPct val="90000"/>
              </a:lnSpc>
            </a:pPr>
            <a:r>
              <a:rPr lang="en-US" altLang="zh-TW" sz="2000">
                <a:ea typeface="標楷體" pitchFamily="65" charset="-120"/>
              </a:rPr>
              <a:t>waiting: time interval between the starts of successive eruptions, denote it by wt</a:t>
            </a:r>
          </a:p>
          <a:p>
            <a:pPr marL="565150" lvl="1" indent="-177800">
              <a:lnSpc>
                <a:spcPct val="90000"/>
              </a:lnSpc>
            </a:pPr>
            <a:r>
              <a:rPr lang="en-US" altLang="zh-TW" sz="2000">
                <a:ea typeface="標楷體" pitchFamily="65" charset="-120"/>
              </a:rPr>
              <a:t>duration: the duration of the subsequent eruption, denote it by dt.</a:t>
            </a:r>
          </a:p>
          <a:p>
            <a:pPr marL="565150" lvl="1" indent="-177800">
              <a:lnSpc>
                <a:spcPct val="90000"/>
              </a:lnSpc>
            </a:pPr>
            <a:r>
              <a:rPr lang="en-US" altLang="zh-TW" sz="2000">
                <a:ea typeface="標楷體" pitchFamily="65" charset="-120"/>
              </a:rPr>
              <a:t>Some are recorded as L(ong), S(hort) and M(edium) during the night</a:t>
            </a:r>
          </a:p>
          <a:p>
            <a:pPr marL="565150" lvl="1" indent="-177800">
              <a:lnSpc>
                <a:spcPct val="90000"/>
              </a:lnSpc>
              <a:buFontTx/>
              <a:buNone/>
            </a:pPr>
            <a:r>
              <a:rPr lang="en-US" altLang="zh-TW" sz="2000">
                <a:ea typeface="標楷體" pitchFamily="65" charset="-120"/>
              </a:rPr>
              <a:t>	w</a:t>
            </a:r>
            <a:r>
              <a:rPr lang="en-US" altLang="zh-TW" sz="2000" baseline="-25000">
                <a:ea typeface="標楷體" pitchFamily="65" charset="-120"/>
              </a:rPr>
              <a:t>1</a:t>
            </a:r>
            <a:r>
              <a:rPr lang="en-US" altLang="zh-TW" sz="2000">
                <a:ea typeface="標楷體" pitchFamily="65" charset="-120"/>
              </a:rPr>
              <a:t>	d</a:t>
            </a:r>
            <a:r>
              <a:rPr lang="en-US" altLang="zh-TW" sz="2000" baseline="-25000">
                <a:ea typeface="標楷體" pitchFamily="65" charset="-120"/>
              </a:rPr>
              <a:t>1 </a:t>
            </a:r>
            <a:r>
              <a:rPr lang="en-US" altLang="zh-TW" sz="2000">
                <a:ea typeface="標楷體" pitchFamily="65" charset="-120"/>
              </a:rPr>
              <a:t>w</a:t>
            </a:r>
            <a:r>
              <a:rPr lang="en-US" altLang="zh-TW" sz="2000" baseline="-25000">
                <a:ea typeface="標楷體" pitchFamily="65" charset="-120"/>
              </a:rPr>
              <a:t>2</a:t>
            </a:r>
            <a:r>
              <a:rPr lang="en-US" altLang="zh-TW" sz="2000">
                <a:ea typeface="標楷體" pitchFamily="65" charset="-120"/>
              </a:rPr>
              <a:t> d</a:t>
            </a:r>
            <a:r>
              <a:rPr lang="en-US" altLang="zh-TW" sz="2000" baseline="-25000">
                <a:ea typeface="標楷體" pitchFamily="65" charset="-120"/>
              </a:rPr>
              <a:t>2</a:t>
            </a:r>
          </a:p>
          <a:p>
            <a:pPr marL="565150" lvl="1" indent="-177800">
              <a:lnSpc>
                <a:spcPct val="90000"/>
              </a:lnSpc>
            </a:pPr>
            <a:r>
              <a:rPr lang="zh-TW" altLang="en-US" sz="2000">
                <a:ea typeface="標楷體" pitchFamily="65" charset="-120"/>
              </a:rPr>
              <a:t>由 </a:t>
            </a:r>
            <a:r>
              <a:rPr lang="en-US" altLang="zh-TW" sz="2000" i="1">
                <a:ea typeface="標楷體" pitchFamily="65" charset="-120"/>
              </a:rPr>
              <a:t>d</a:t>
            </a:r>
            <a:r>
              <a:rPr lang="en-US" altLang="zh-TW" sz="2000" i="1" baseline="-25000">
                <a:ea typeface="標楷體" pitchFamily="65" charset="-120"/>
              </a:rPr>
              <a:t>t</a:t>
            </a:r>
            <a:r>
              <a:rPr lang="en-US" altLang="zh-TW" sz="2000">
                <a:ea typeface="標楷體" pitchFamily="65" charset="-120"/>
              </a:rPr>
              <a:t> </a:t>
            </a:r>
            <a:r>
              <a:rPr lang="zh-TW" altLang="en-US" sz="2000">
                <a:ea typeface="標楷體" pitchFamily="65" charset="-120"/>
              </a:rPr>
              <a:t>預測 </a:t>
            </a:r>
            <a:r>
              <a:rPr lang="en-US" altLang="zh-TW" sz="2000" i="1">
                <a:ea typeface="標楷體" pitchFamily="65" charset="-120"/>
              </a:rPr>
              <a:t>w</a:t>
            </a:r>
            <a:r>
              <a:rPr lang="en-US" altLang="zh-TW" sz="2000" i="1" baseline="-25000">
                <a:ea typeface="標楷體" pitchFamily="65" charset="-120"/>
              </a:rPr>
              <a:t>t</a:t>
            </a:r>
            <a:r>
              <a:rPr lang="en-US" altLang="zh-TW" sz="2000" baseline="-25000">
                <a:ea typeface="標楷體" pitchFamily="65" charset="-120"/>
              </a:rPr>
              <a:t>+1</a:t>
            </a:r>
            <a:r>
              <a:rPr lang="en-US" altLang="zh-TW" sz="2000">
                <a:ea typeface="標楷體" pitchFamily="65" charset="-120"/>
              </a:rPr>
              <a:t>(</a:t>
            </a:r>
            <a:r>
              <a:rPr lang="zh-TW" altLang="en-US" sz="2000">
                <a:ea typeface="標楷體" pitchFamily="65" charset="-120"/>
              </a:rPr>
              <a:t>迴歸分析</a:t>
            </a:r>
            <a:r>
              <a:rPr lang="en-US" altLang="zh-TW" sz="2000">
                <a:ea typeface="標楷體" pitchFamily="65" charset="-120"/>
              </a:rPr>
              <a:t>)</a:t>
            </a:r>
            <a:endParaRPr lang="en-US" altLang="zh-TW" sz="2400">
              <a:ea typeface="標楷體" pitchFamily="65" charset="-120"/>
            </a:endParaRPr>
          </a:p>
          <a:p>
            <a:pPr marL="565150" lvl="1" indent="-177800">
              <a:lnSpc>
                <a:spcPct val="90000"/>
              </a:lnSpc>
            </a:pPr>
            <a:r>
              <a:rPr lang="en-US" altLang="zh-TW" sz="2400">
                <a:ea typeface="標楷體" pitchFamily="65" charset="-120"/>
              </a:rPr>
              <a:t>In R, use help(faithful) to get more information on this data set.</a:t>
            </a:r>
          </a:p>
          <a:p>
            <a:pPr marL="565150" lvl="1" indent="-177800">
              <a:lnSpc>
                <a:spcPct val="90000"/>
              </a:lnSpc>
            </a:pPr>
            <a:r>
              <a:rPr lang="en-US" altLang="zh-TW" sz="2400">
                <a:ea typeface="標楷體" pitchFamily="65" charset="-120"/>
              </a:rPr>
              <a:t>Load the data set by data(faithful).</a:t>
            </a:r>
          </a:p>
          <a:p>
            <a:pPr marL="193675" indent="-193675">
              <a:lnSpc>
                <a:spcPct val="90000"/>
              </a:lnSpc>
              <a:spcBef>
                <a:spcPct val="0"/>
              </a:spcBef>
            </a:pPr>
            <a:r>
              <a:rPr lang="en-US" altLang="zh-TW" sz="2400">
                <a:ea typeface="標楷體" pitchFamily="65" charset="-120"/>
              </a:rPr>
              <a:t>geyser&lt;- matrix(scan("c:/geyser.txt"),byrow=F,ncol=2) </a:t>
            </a:r>
          </a:p>
          <a:p>
            <a:pPr marL="565150" lvl="1" indent="-177800">
              <a:lnSpc>
                <a:spcPct val="90000"/>
              </a:lnSpc>
              <a:spcBef>
                <a:spcPct val="0"/>
              </a:spcBef>
              <a:buFontTx/>
              <a:buNone/>
            </a:pPr>
            <a:r>
              <a:rPr lang="en-US" altLang="zh-TW" sz="2000"/>
              <a:t>geyser.waiting&lt;- geyser[,1]; geyser.duration&lt;- geyser[,2]</a:t>
            </a:r>
          </a:p>
          <a:p>
            <a:pPr marL="565150" lvl="1" indent="-177800">
              <a:lnSpc>
                <a:spcPct val="90000"/>
              </a:lnSpc>
              <a:spcBef>
                <a:spcPct val="0"/>
              </a:spcBef>
              <a:buFontTx/>
              <a:buNone/>
            </a:pPr>
            <a:r>
              <a:rPr lang="en-US" altLang="zh-TW" sz="2000"/>
              <a:t>hist(geyser.waiting)</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52400"/>
            <a:ext cx="7772400" cy="609600"/>
          </a:xfrm>
        </p:spPr>
        <p:txBody>
          <a:bodyPr/>
          <a:lstStyle/>
          <a:p>
            <a:r>
              <a:rPr lang="en-US" altLang="zh-TW" sz="3200"/>
              <a:t>Kernel Density Estimation</a:t>
            </a:r>
          </a:p>
        </p:txBody>
      </p:sp>
      <p:sp>
        <p:nvSpPr>
          <p:cNvPr id="11267" name="Rectangle 3"/>
          <p:cNvSpPr>
            <a:spLocks noGrp="1" noChangeArrowheads="1"/>
          </p:cNvSpPr>
          <p:nvPr>
            <p:ph type="body" idx="1"/>
          </p:nvPr>
        </p:nvSpPr>
        <p:spPr>
          <a:xfrm>
            <a:off x="228600" y="762000"/>
            <a:ext cx="8610600" cy="5715000"/>
          </a:xfrm>
        </p:spPr>
        <p:txBody>
          <a:bodyPr/>
          <a:lstStyle/>
          <a:p>
            <a:pPr marL="193675" indent="-193675">
              <a:lnSpc>
                <a:spcPct val="90000"/>
              </a:lnSpc>
            </a:pPr>
            <a:r>
              <a:rPr lang="en-US" altLang="zh-TW" sz="2400"/>
              <a:t>The function `density' computes kernel density estimates with the given kernel and bandwidth.</a:t>
            </a:r>
            <a:endParaRPr lang="en-US" altLang="zh-TW" sz="2000"/>
          </a:p>
          <a:p>
            <a:pPr marL="565150" lvl="1" indent="-177800">
              <a:lnSpc>
                <a:spcPct val="90000"/>
              </a:lnSpc>
            </a:pPr>
            <a:r>
              <a:rPr lang="en-US" altLang="zh-TW" sz="2000"/>
              <a:t>density(x, bw = "nrd0", adjust = 1, kernel = c("gaussian", "epanechnikov", "rectangular", "triangular", "biweight", "cosine", "optcosine"),</a:t>
            </a:r>
            <a:r>
              <a:rPr lang="en-US" altLang="zh-TW" sz="1800"/>
              <a:t> window = kernel, width, give.Rkern = FALSE, n = 512, from, to, cut = 3, na.rm = FALSE)</a:t>
            </a:r>
            <a:endParaRPr lang="en-US" altLang="zh-TW" sz="2000"/>
          </a:p>
          <a:p>
            <a:pPr marL="565150" lvl="1" indent="-177800">
              <a:lnSpc>
                <a:spcPct val="90000"/>
              </a:lnSpc>
            </a:pPr>
            <a:r>
              <a:rPr lang="en-US" altLang="zh-TW" sz="2000"/>
              <a:t>n: the number of equally spaced points at which the density is to be estimated.</a:t>
            </a:r>
          </a:p>
          <a:p>
            <a:pPr marL="193675" indent="-193675">
              <a:lnSpc>
                <a:spcPct val="90000"/>
              </a:lnSpc>
            </a:pPr>
            <a:r>
              <a:rPr lang="en-US" altLang="zh-TW" sz="2400"/>
              <a:t>hist(geyser.waiting,freq=FALSE)</a:t>
            </a:r>
          </a:p>
          <a:p>
            <a:pPr marL="565150" lvl="1" indent="-177800">
              <a:lnSpc>
                <a:spcPct val="90000"/>
              </a:lnSpc>
              <a:buFontTx/>
              <a:buNone/>
            </a:pPr>
            <a:r>
              <a:rPr lang="en-US" altLang="zh-TW" sz="2000"/>
              <a:t>lines(density(geyser.waiting))</a:t>
            </a:r>
          </a:p>
          <a:p>
            <a:pPr marL="565150" lvl="1" indent="-177800">
              <a:lnSpc>
                <a:spcPct val="90000"/>
              </a:lnSpc>
              <a:buFontTx/>
              <a:buNone/>
            </a:pPr>
            <a:r>
              <a:rPr lang="en-US" altLang="zh-TW" sz="2000"/>
              <a:t>plot(density(geyser.waiting))</a:t>
            </a:r>
          </a:p>
          <a:p>
            <a:pPr marL="565150" lvl="1" indent="-177800">
              <a:lnSpc>
                <a:spcPct val="90000"/>
              </a:lnSpc>
              <a:buFontTx/>
              <a:buNone/>
            </a:pPr>
            <a:r>
              <a:rPr lang="en-US" altLang="zh-TW" sz="2000"/>
              <a:t>lines(density(geyser.waiting,bw=10))</a:t>
            </a:r>
          </a:p>
          <a:p>
            <a:pPr marL="565150" lvl="1" indent="-177800">
              <a:lnSpc>
                <a:spcPct val="90000"/>
              </a:lnSpc>
              <a:buFontTx/>
              <a:buNone/>
            </a:pPr>
            <a:r>
              <a:rPr lang="en-US" altLang="zh-TW" sz="2000"/>
              <a:t>lines(density(geyser.waiting,bw=1,kernel=“e”))</a:t>
            </a:r>
            <a:endParaRPr lang="en-US" altLang="zh-TW" sz="2400"/>
          </a:p>
          <a:p>
            <a:pPr marL="193675" indent="-193675">
              <a:lnSpc>
                <a:spcPct val="90000"/>
              </a:lnSpc>
            </a:pPr>
            <a:r>
              <a:rPr lang="en-US" altLang="zh-TW" sz="2400"/>
              <a:t>Show the kernels in the R parametrization</a:t>
            </a:r>
          </a:p>
          <a:p>
            <a:pPr marL="565150" lvl="1" indent="-177800">
              <a:lnSpc>
                <a:spcPct val="90000"/>
              </a:lnSpc>
              <a:buFontTx/>
              <a:buNone/>
            </a:pPr>
            <a:r>
              <a:rPr lang="en-US" altLang="zh-TW" sz="2000"/>
              <a:t>(kernels &lt;- eval(formals(density)$kernel))</a:t>
            </a:r>
          </a:p>
          <a:p>
            <a:pPr marL="565150" lvl="1" indent="-177800">
              <a:lnSpc>
                <a:spcPct val="90000"/>
              </a:lnSpc>
              <a:buFontTx/>
              <a:buNone/>
            </a:pPr>
            <a:r>
              <a:rPr lang="en-US" altLang="zh-TW" sz="2000"/>
              <a:t>plot (density(0, bw = 1), xlab = "", main="R's density() kernels with bw = 1")</a:t>
            </a:r>
          </a:p>
          <a:p>
            <a:pPr marL="565150" lvl="1" indent="-177800">
              <a:lnSpc>
                <a:spcPct val="90000"/>
              </a:lnSpc>
              <a:buFontTx/>
              <a:buNone/>
            </a:pPr>
            <a:r>
              <a:rPr lang="en-US" altLang="zh-TW" sz="2000"/>
              <a:t>for(i in 2:length(kernels))  lines(density(0, bw = 1, kern =  kernels[i]), col = i) </a:t>
            </a:r>
          </a:p>
          <a:p>
            <a:pPr marL="565150" lvl="1" indent="-177800">
              <a:lnSpc>
                <a:spcPct val="90000"/>
              </a:lnSpc>
              <a:buFontTx/>
              <a:buNone/>
            </a:pPr>
            <a:r>
              <a:rPr lang="en-US" altLang="zh-TW" sz="2000"/>
              <a:t>legend(1.5,.4, legend = kernels, col = seq(kernels), lty = 1, cex = .8, y.int = 1)</a:t>
            </a:r>
            <a:endParaRPr lang="en-US" altLang="zh-TW" sz="24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228600"/>
            <a:ext cx="7772400" cy="457200"/>
          </a:xfrm>
        </p:spPr>
        <p:txBody>
          <a:bodyPr/>
          <a:lstStyle/>
          <a:p>
            <a:r>
              <a:rPr lang="en-US" altLang="zh-TW" sz="3200"/>
              <a:t>The Effect of Choice of Kernels</a:t>
            </a:r>
          </a:p>
        </p:txBody>
      </p:sp>
      <p:sp>
        <p:nvSpPr>
          <p:cNvPr id="12291" name="Rectangle 3"/>
          <p:cNvSpPr>
            <a:spLocks noGrp="1" noChangeArrowheads="1"/>
          </p:cNvSpPr>
          <p:nvPr>
            <p:ph type="body" idx="1"/>
          </p:nvPr>
        </p:nvSpPr>
        <p:spPr>
          <a:xfrm>
            <a:off x="228600" y="838200"/>
            <a:ext cx="8686800" cy="5715000"/>
          </a:xfrm>
        </p:spPr>
        <p:txBody>
          <a:bodyPr/>
          <a:lstStyle/>
          <a:p>
            <a:pPr marL="187325" indent="-187325"/>
            <a:r>
              <a:rPr lang="en-US" altLang="zh-TW" sz="2400"/>
              <a:t>The average amount of annual precipitation (rainfall) in inches for each of 70 United States (and Puerto Rico) cities.</a:t>
            </a:r>
          </a:p>
          <a:p>
            <a:pPr marL="187325" indent="-187325"/>
            <a:r>
              <a:rPr lang="en-US" altLang="zh-TW" sz="2400"/>
              <a:t>data(precip)</a:t>
            </a:r>
          </a:p>
          <a:p>
            <a:pPr marL="187325" indent="-187325"/>
            <a:r>
              <a:rPr lang="en-US" altLang="zh-TW" sz="2400"/>
              <a:t>bw &lt;- bw.SJ(precip) ## sensible automatic choice</a:t>
            </a:r>
          </a:p>
          <a:p>
            <a:pPr marL="187325" indent="-187325"/>
            <a:r>
              <a:rPr lang="en-US" altLang="zh-TW" sz="2400"/>
              <a:t>plot(density(precip, bw = bw, n = 2^13), main = "same sd bandwidths, 7 different kernels")</a:t>
            </a:r>
          </a:p>
          <a:p>
            <a:pPr marL="187325" indent="-187325"/>
            <a:r>
              <a:rPr lang="en-US" altLang="zh-TW" sz="2400"/>
              <a:t>for(i in 2:length(kernels)) lines(density(precip, bw = bw, kern =  kernels[i], n = 2^13), col = 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0"/>
            <a:ext cx="7772400" cy="457200"/>
          </a:xfrm>
        </p:spPr>
        <p:txBody>
          <a:bodyPr/>
          <a:lstStyle/>
          <a:p>
            <a:r>
              <a:rPr lang="zh-TW" altLang="en-US" sz="3200">
                <a:latin typeface="標楷體" pitchFamily="65" charset="-120"/>
                <a:ea typeface="標楷體" pitchFamily="65" charset="-120"/>
              </a:rPr>
              <a:t>迴歸分析</a:t>
            </a:r>
          </a:p>
        </p:txBody>
      </p:sp>
      <p:sp>
        <p:nvSpPr>
          <p:cNvPr id="14339" name="Rectangle 3"/>
          <p:cNvSpPr>
            <a:spLocks noGrp="1" noChangeArrowheads="1"/>
          </p:cNvSpPr>
          <p:nvPr>
            <p:ph type="body" idx="1"/>
          </p:nvPr>
        </p:nvSpPr>
        <p:spPr>
          <a:xfrm>
            <a:off x="228600" y="609600"/>
            <a:ext cx="8686800" cy="5867400"/>
          </a:xfrm>
        </p:spPr>
        <p:txBody>
          <a:bodyPr/>
          <a:lstStyle/>
          <a:p>
            <a:pPr marL="187325" indent="-187325"/>
            <a:endParaRPr lang="en-US" altLang="zh-TW"/>
          </a:p>
          <a:p>
            <a:pPr marL="187325" indent="-187325"/>
            <a:endParaRPr lang="en-US" altLang="zh-TW"/>
          </a:p>
        </p:txBody>
      </p:sp>
      <p:sp>
        <p:nvSpPr>
          <p:cNvPr id="14340" name="Rectangle 4"/>
          <p:cNvSpPr>
            <a:spLocks noChangeArrowheads="1"/>
          </p:cNvSpPr>
          <p:nvPr/>
        </p:nvSpPr>
        <p:spPr bwMode="auto">
          <a:xfrm>
            <a:off x="228600" y="609600"/>
            <a:ext cx="8686800" cy="610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
              <a:lnSpc>
                <a:spcPct val="90000"/>
              </a:lnSpc>
              <a:spcBef>
                <a:spcPct val="50000"/>
              </a:spcBef>
              <a:buFontTx/>
              <a:buChar char="•"/>
            </a:pPr>
            <a:r>
              <a:rPr lang="en-US" altLang="zh-TW">
                <a:ea typeface="標楷體" pitchFamily="65" charset="-120"/>
              </a:rPr>
              <a:t>duration&lt;- geyser.duration[1:298]</a:t>
            </a:r>
          </a:p>
          <a:p>
            <a:pPr fontAlgn="b">
              <a:lnSpc>
                <a:spcPct val="90000"/>
              </a:lnSpc>
              <a:spcBef>
                <a:spcPct val="50000"/>
              </a:spcBef>
              <a:buFontTx/>
              <a:buChar char="•"/>
            </a:pPr>
            <a:r>
              <a:rPr lang="en-US" altLang="zh-TW">
                <a:ea typeface="標楷體" pitchFamily="65" charset="-120"/>
              </a:rPr>
              <a:t>waiting&lt;- geyser.waiting[2:299]</a:t>
            </a:r>
          </a:p>
          <a:p>
            <a:pPr fontAlgn="b">
              <a:lnSpc>
                <a:spcPct val="90000"/>
              </a:lnSpc>
              <a:spcBef>
                <a:spcPct val="50000"/>
              </a:spcBef>
              <a:buFontTx/>
              <a:buChar char="•"/>
            </a:pPr>
            <a:r>
              <a:rPr lang="en-US" altLang="zh-TW">
                <a:ea typeface="標楷體" pitchFamily="65" charset="-120"/>
              </a:rPr>
              <a:t>plot(duration,waiting,xlab="</a:t>
            </a:r>
            <a:r>
              <a:rPr lang="zh-TW" altLang="en-US">
                <a:ea typeface="標楷體" pitchFamily="65" charset="-120"/>
              </a:rPr>
              <a:t>噴泉持續時間</a:t>
            </a:r>
            <a:r>
              <a:rPr lang="en-US" altLang="zh-TW">
                <a:ea typeface="標楷體" pitchFamily="65" charset="-120"/>
              </a:rPr>
              <a:t>",ylab="waiting")</a:t>
            </a:r>
          </a:p>
          <a:p>
            <a:pPr fontAlgn="b">
              <a:lnSpc>
                <a:spcPct val="90000"/>
              </a:lnSpc>
              <a:spcBef>
                <a:spcPct val="50000"/>
              </a:spcBef>
              <a:buFontTx/>
              <a:buChar char="•"/>
            </a:pPr>
            <a:r>
              <a:rPr lang="en-US" altLang="zh-TW">
                <a:ea typeface="標楷體" pitchFamily="65" charset="-120"/>
              </a:rPr>
              <a:t>plot(density(duration),xlab="</a:t>
            </a:r>
            <a:r>
              <a:rPr lang="zh-TW" altLang="en-US">
                <a:ea typeface="標楷體" pitchFamily="65" charset="-120"/>
              </a:rPr>
              <a:t>噴泉持續時間</a:t>
            </a:r>
            <a:r>
              <a:rPr lang="en-US" altLang="zh-TW">
                <a:ea typeface="標楷體" pitchFamily="65" charset="-120"/>
              </a:rPr>
              <a:t>",ylab="density") plot(density(geyser.waiting),xlab="waiting",ylab="density")</a:t>
            </a:r>
          </a:p>
          <a:p>
            <a:pPr fontAlgn="b">
              <a:lnSpc>
                <a:spcPct val="90000"/>
              </a:lnSpc>
              <a:spcBef>
                <a:spcPct val="20000"/>
              </a:spcBef>
              <a:buFontTx/>
              <a:buChar char="•"/>
            </a:pPr>
            <a:r>
              <a:rPr lang="en-US" altLang="zh-TW">
                <a:solidFill>
                  <a:srgbClr val="FF0000"/>
                </a:solidFill>
                <a:ea typeface="標楷體" pitchFamily="65" charset="-120"/>
              </a:rPr>
              <a:t># </a:t>
            </a:r>
            <a:r>
              <a:rPr lang="zh-TW" altLang="en-US">
                <a:solidFill>
                  <a:srgbClr val="FF0000"/>
                </a:solidFill>
                <a:ea typeface="標楷體" pitchFamily="65" charset="-120"/>
              </a:rPr>
              <a:t>由 </a:t>
            </a:r>
            <a:r>
              <a:rPr lang="en-US" altLang="zh-TW" i="1">
                <a:solidFill>
                  <a:srgbClr val="FF0000"/>
                </a:solidFill>
                <a:ea typeface="標楷體" pitchFamily="65" charset="-120"/>
              </a:rPr>
              <a:t>w</a:t>
            </a:r>
            <a:r>
              <a:rPr lang="en-US" altLang="zh-TW" i="1" baseline="-25000">
                <a:solidFill>
                  <a:srgbClr val="FF0000"/>
                </a:solidFill>
                <a:ea typeface="標楷體" pitchFamily="65" charset="-120"/>
              </a:rPr>
              <a:t>t</a:t>
            </a:r>
            <a:r>
              <a:rPr lang="en-US" altLang="zh-TW">
                <a:solidFill>
                  <a:srgbClr val="FF0000"/>
                </a:solidFill>
                <a:ea typeface="標楷體" pitchFamily="65" charset="-120"/>
              </a:rPr>
              <a:t> </a:t>
            </a:r>
            <a:r>
              <a:rPr lang="zh-TW" altLang="en-US">
                <a:solidFill>
                  <a:srgbClr val="FF0000"/>
                </a:solidFill>
                <a:ea typeface="標楷體" pitchFamily="65" charset="-120"/>
              </a:rPr>
              <a:t>預測 </a:t>
            </a:r>
            <a:r>
              <a:rPr lang="en-US" altLang="zh-TW" i="1">
                <a:solidFill>
                  <a:srgbClr val="FF0000"/>
                </a:solidFill>
                <a:ea typeface="標楷體" pitchFamily="65" charset="-120"/>
              </a:rPr>
              <a:t>d</a:t>
            </a:r>
            <a:r>
              <a:rPr lang="en-US" altLang="zh-TW" i="1" baseline="-25000">
                <a:solidFill>
                  <a:srgbClr val="FF0000"/>
                </a:solidFill>
                <a:ea typeface="標楷體" pitchFamily="65" charset="-120"/>
              </a:rPr>
              <a:t>t</a:t>
            </a:r>
            <a:endParaRPr lang="en-US" altLang="zh-TW" i="1">
              <a:ea typeface="標楷體" pitchFamily="65" charset="-120"/>
            </a:endParaRPr>
          </a:p>
          <a:p>
            <a:pPr fontAlgn="b">
              <a:lnSpc>
                <a:spcPct val="90000"/>
              </a:lnSpc>
              <a:spcBef>
                <a:spcPct val="20000"/>
              </a:spcBef>
              <a:buFontTx/>
              <a:buChar char="•"/>
            </a:pPr>
            <a:r>
              <a:rPr lang="en-US" altLang="zh-TW">
                <a:ea typeface="標楷體" pitchFamily="65" charset="-120"/>
              </a:rPr>
              <a:t>plot(geyser.waiting,geyser.duration,xlab="waiting", ylab="duration")</a:t>
            </a:r>
          </a:p>
          <a:p>
            <a:pPr fontAlgn="b">
              <a:lnSpc>
                <a:spcPct val="90000"/>
              </a:lnSpc>
              <a:spcBef>
                <a:spcPct val="20000"/>
              </a:spcBef>
              <a:buFontTx/>
              <a:buChar char="•"/>
            </a:pPr>
            <a:r>
              <a:rPr lang="zh-TW" altLang="en-US">
                <a:ea typeface="標楷體" pitchFamily="65" charset="-120"/>
              </a:rPr>
              <a:t>可能之物理模型</a:t>
            </a:r>
          </a:p>
          <a:p>
            <a:pPr fontAlgn="b">
              <a:lnSpc>
                <a:spcPct val="90000"/>
              </a:lnSpc>
              <a:spcBef>
                <a:spcPct val="20000"/>
              </a:spcBef>
              <a:buFontTx/>
              <a:buChar char="•"/>
            </a:pPr>
            <a:r>
              <a:rPr lang="zh-TW" altLang="en-US" sz="2000">
                <a:ea typeface="標楷體" pitchFamily="65" charset="-120"/>
              </a:rPr>
              <a:t>噴泉口之下方有一細長</a:t>
            </a:r>
            <a:r>
              <a:rPr lang="en-US" altLang="zh-TW" sz="2000">
                <a:ea typeface="標楷體" pitchFamily="65" charset="-120"/>
              </a:rPr>
              <a:t>tube</a:t>
            </a:r>
            <a:r>
              <a:rPr lang="zh-TW" altLang="en-US" sz="2000">
                <a:ea typeface="標楷體" pitchFamily="65" charset="-120"/>
              </a:rPr>
              <a:t>，內充滿了水而受環繞岩石加熱。</a:t>
            </a:r>
          </a:p>
          <a:p>
            <a:pPr fontAlgn="b">
              <a:lnSpc>
                <a:spcPct val="90000"/>
              </a:lnSpc>
              <a:spcBef>
                <a:spcPct val="20000"/>
              </a:spcBef>
            </a:pPr>
            <a:r>
              <a:rPr lang="zh-TW" altLang="en-US" sz="2000">
                <a:ea typeface="標楷體" pitchFamily="65" charset="-120"/>
              </a:rPr>
              <a:t>    由於</a:t>
            </a:r>
            <a:r>
              <a:rPr lang="en-US" altLang="zh-TW" sz="2000">
                <a:ea typeface="標楷體" pitchFamily="65" charset="-120"/>
              </a:rPr>
              <a:t>tube</a:t>
            </a:r>
            <a:r>
              <a:rPr lang="zh-TW" altLang="en-US" sz="2000">
                <a:ea typeface="標楷體" pitchFamily="65" charset="-120"/>
              </a:rPr>
              <a:t>內滿了大量的水，故</a:t>
            </a:r>
            <a:r>
              <a:rPr lang="en-US" altLang="zh-TW" sz="2000">
                <a:ea typeface="標楷體" pitchFamily="65" charset="-120"/>
              </a:rPr>
              <a:t>tube</a:t>
            </a:r>
            <a:r>
              <a:rPr lang="zh-TW" altLang="en-US" sz="2000">
                <a:ea typeface="標楷體" pitchFamily="65" charset="-120"/>
              </a:rPr>
              <a:t>下方的水因壓力的緣故，其沸點較高，且愈深處沸點愈高。</a:t>
            </a:r>
          </a:p>
          <a:p>
            <a:pPr fontAlgn="b">
              <a:lnSpc>
                <a:spcPct val="90000"/>
              </a:lnSpc>
              <a:spcBef>
                <a:spcPct val="20000"/>
              </a:spcBef>
              <a:buFontTx/>
              <a:buChar char="•"/>
            </a:pPr>
            <a:r>
              <a:rPr lang="zh-TW" altLang="en-US" sz="2000">
                <a:ea typeface="標楷體" pitchFamily="65" charset="-120"/>
              </a:rPr>
              <a:t>當</a:t>
            </a:r>
            <a:r>
              <a:rPr lang="en-US" altLang="zh-TW" sz="2000">
                <a:ea typeface="標楷體" pitchFamily="65" charset="-120"/>
              </a:rPr>
              <a:t>tube</a:t>
            </a:r>
            <a:r>
              <a:rPr lang="zh-TW" altLang="en-US" sz="2000">
                <a:ea typeface="標楷體" pitchFamily="65" charset="-120"/>
              </a:rPr>
              <a:t>上方的水，因環繞岩石加熱達到沸點變為蒸氣；而較下方的水因壓力降低，故其沸點隨之降低，而加速將下方的水變為蒸氣，故開始噴泉。</a:t>
            </a:r>
          </a:p>
          <a:p>
            <a:pPr fontAlgn="b">
              <a:lnSpc>
                <a:spcPct val="90000"/>
              </a:lnSpc>
              <a:spcBef>
                <a:spcPct val="20000"/>
              </a:spcBef>
              <a:buFontTx/>
              <a:buChar char="•"/>
            </a:pPr>
            <a:r>
              <a:rPr lang="zh-TW" altLang="en-US" sz="2000">
                <a:ea typeface="標楷體" pitchFamily="65" charset="-120"/>
              </a:rPr>
              <a:t>有關此物理模型之進一步討論，參看</a:t>
            </a:r>
            <a:r>
              <a:rPr lang="en-US" altLang="zh-TW" sz="2000">
                <a:ea typeface="標楷體" pitchFamily="65" charset="-120"/>
              </a:rPr>
              <a:t>Rinehart (1969; J. Geophy. Res., 566-573)</a:t>
            </a:r>
          </a:p>
          <a:p>
            <a:pPr fontAlgn="b">
              <a:lnSpc>
                <a:spcPct val="90000"/>
              </a:lnSpc>
              <a:spcBef>
                <a:spcPct val="20000"/>
              </a:spcBef>
              <a:buFontTx/>
              <a:buChar char="•"/>
            </a:pPr>
            <a:r>
              <a:rPr lang="zh-TW" altLang="en-US">
                <a:ea typeface="標楷體" pitchFamily="65" charset="-120"/>
              </a:rPr>
              <a:t>依據上述理論，可期待此次噴泉</a:t>
            </a:r>
            <a:r>
              <a:rPr lang="en-US" altLang="zh-TW">
                <a:ea typeface="標楷體" pitchFamily="65" charset="-120"/>
              </a:rPr>
              <a:t>duration</a:t>
            </a:r>
            <a:r>
              <a:rPr lang="zh-TW" altLang="en-US">
                <a:ea typeface="標楷體" pitchFamily="65" charset="-120"/>
              </a:rPr>
              <a:t>較長久者，等待噴泉口再次噴泉之時間可能較長。</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457200"/>
          </a:xfrm>
        </p:spPr>
        <p:txBody>
          <a:bodyPr/>
          <a:lstStyle/>
          <a:p>
            <a:r>
              <a:rPr lang="zh-TW" altLang="en-US" sz="3200">
                <a:latin typeface="標楷體" pitchFamily="65" charset="-120"/>
                <a:ea typeface="標楷體" pitchFamily="65" charset="-120"/>
              </a:rPr>
              <a:t>迴歸分析</a:t>
            </a:r>
          </a:p>
        </p:txBody>
      </p:sp>
      <p:sp>
        <p:nvSpPr>
          <p:cNvPr id="15363" name="Rectangle 3"/>
          <p:cNvSpPr>
            <a:spLocks noGrp="1" noChangeArrowheads="1"/>
          </p:cNvSpPr>
          <p:nvPr>
            <p:ph type="body" idx="1"/>
          </p:nvPr>
        </p:nvSpPr>
        <p:spPr>
          <a:xfrm>
            <a:off x="228600" y="609600"/>
            <a:ext cx="8686800" cy="6019800"/>
          </a:xfrm>
        </p:spPr>
        <p:txBody>
          <a:bodyPr/>
          <a:lstStyle/>
          <a:p>
            <a:pPr marL="187325" indent="-187325"/>
            <a:r>
              <a:rPr lang="zh-TW" altLang="en-US" sz="2400">
                <a:ea typeface="標楷體" pitchFamily="65" charset="-120"/>
              </a:rPr>
              <a:t>分析一</a:t>
            </a:r>
            <a:r>
              <a:rPr lang="en-US" altLang="zh-TW" sz="2400">
                <a:ea typeface="標楷體" pitchFamily="65" charset="-120"/>
              </a:rPr>
              <a:t>:</a:t>
            </a:r>
            <a:r>
              <a:rPr lang="zh-TW" altLang="en-US" sz="2400">
                <a:ea typeface="標楷體" pitchFamily="65" charset="-120"/>
              </a:rPr>
              <a:t>由 </a:t>
            </a:r>
            <a:r>
              <a:rPr lang="en-US" altLang="zh-TW" sz="2400" i="1">
                <a:ea typeface="標楷體" pitchFamily="65" charset="-120"/>
              </a:rPr>
              <a:t>d</a:t>
            </a:r>
            <a:r>
              <a:rPr lang="en-US" altLang="zh-TW" sz="2400" i="1" baseline="-25000">
                <a:ea typeface="標楷體" pitchFamily="65" charset="-120"/>
              </a:rPr>
              <a:t>t</a:t>
            </a:r>
            <a:r>
              <a:rPr lang="en-US" altLang="zh-TW" sz="2400">
                <a:ea typeface="標楷體" pitchFamily="65" charset="-120"/>
              </a:rPr>
              <a:t> </a:t>
            </a:r>
            <a:r>
              <a:rPr lang="zh-TW" altLang="en-US" sz="2400">
                <a:ea typeface="標楷體" pitchFamily="65" charset="-120"/>
              </a:rPr>
              <a:t>預測 </a:t>
            </a:r>
            <a:r>
              <a:rPr lang="en-US" altLang="zh-TW" sz="2400" i="1">
                <a:ea typeface="標楷體" pitchFamily="65" charset="-120"/>
              </a:rPr>
              <a:t>w</a:t>
            </a:r>
            <a:r>
              <a:rPr lang="en-US" altLang="zh-TW" sz="2400" i="1" baseline="-25000">
                <a:ea typeface="標楷體" pitchFamily="65" charset="-120"/>
              </a:rPr>
              <a:t>t+</a:t>
            </a:r>
            <a:r>
              <a:rPr lang="en-US" altLang="zh-TW" sz="2400" baseline="-25000">
                <a:ea typeface="標楷體" pitchFamily="65" charset="-120"/>
              </a:rPr>
              <a:t>1</a:t>
            </a:r>
            <a:endParaRPr lang="en-US" altLang="zh-TW" sz="2400">
              <a:ea typeface="標楷體" pitchFamily="65" charset="-120"/>
            </a:endParaRPr>
          </a:p>
          <a:p>
            <a:pPr marL="574675" lvl="1" indent="-185738"/>
            <a:r>
              <a:rPr lang="en-US" altLang="zh-TW" sz="2400">
                <a:ea typeface="標楷體" pitchFamily="65" charset="-120"/>
              </a:rPr>
              <a:t> plot(duration,waiting,xlab=“</a:t>
            </a:r>
            <a:r>
              <a:rPr lang="zh-TW" altLang="en-US" sz="2400">
                <a:ea typeface="標楷體" pitchFamily="65" charset="-120"/>
              </a:rPr>
              <a:t>噴泉持續時間”</a:t>
            </a:r>
            <a:r>
              <a:rPr lang="en-US" altLang="zh-TW" sz="2400">
                <a:ea typeface="標楷體" pitchFamily="65" charset="-120"/>
              </a:rPr>
              <a:t>, ylab=“waiting")</a:t>
            </a:r>
          </a:p>
          <a:p>
            <a:pPr marL="187325" indent="-187325"/>
            <a:r>
              <a:rPr lang="zh-TW" altLang="en-US" sz="2400">
                <a:ea typeface="標楷體" pitchFamily="65" charset="-120"/>
              </a:rPr>
              <a:t>分析二</a:t>
            </a:r>
            <a:r>
              <a:rPr lang="en-US" altLang="zh-TW" sz="2400">
                <a:ea typeface="標楷體" pitchFamily="65" charset="-120"/>
              </a:rPr>
              <a:t>:</a:t>
            </a:r>
            <a:r>
              <a:rPr lang="zh-TW" altLang="en-US" sz="2400">
                <a:ea typeface="標楷體" pitchFamily="65" charset="-120"/>
              </a:rPr>
              <a:t>期待</a:t>
            </a:r>
            <a:r>
              <a:rPr lang="en-US" altLang="zh-TW" sz="2400">
                <a:ea typeface="標楷體" pitchFamily="65" charset="-120"/>
              </a:rPr>
              <a:t>duration</a:t>
            </a:r>
            <a:r>
              <a:rPr lang="zh-TW" altLang="en-US" sz="2400">
                <a:ea typeface="標楷體" pitchFamily="65" charset="-120"/>
              </a:rPr>
              <a:t>的時間長短交錯，探討時間與 </a:t>
            </a:r>
            <a:r>
              <a:rPr lang="en-US" altLang="zh-TW" sz="2400" i="1">
                <a:ea typeface="標楷體" pitchFamily="65" charset="-120"/>
              </a:rPr>
              <a:t>d</a:t>
            </a:r>
            <a:r>
              <a:rPr lang="en-US" altLang="zh-TW" sz="2400" i="1" baseline="-25000">
                <a:ea typeface="標楷體" pitchFamily="65" charset="-120"/>
              </a:rPr>
              <a:t>t</a:t>
            </a:r>
            <a:r>
              <a:rPr lang="en-US" altLang="zh-TW" sz="2400">
                <a:ea typeface="標楷體" pitchFamily="65" charset="-120"/>
              </a:rPr>
              <a:t> </a:t>
            </a:r>
            <a:r>
              <a:rPr lang="zh-TW" altLang="en-US" sz="2400">
                <a:ea typeface="標楷體" pitchFamily="65" charset="-120"/>
              </a:rPr>
              <a:t>之關係</a:t>
            </a:r>
            <a:r>
              <a:rPr lang="en-US" altLang="zh-TW" sz="2400">
                <a:ea typeface="標楷體" pitchFamily="65" charset="-120"/>
              </a:rPr>
              <a:t>(</a:t>
            </a:r>
            <a:r>
              <a:rPr lang="zh-TW" altLang="en-US" sz="2400">
                <a:ea typeface="標楷體" pitchFamily="65" charset="-120"/>
              </a:rPr>
              <a:t>時間序列</a:t>
            </a:r>
          </a:p>
          <a:p>
            <a:pPr marL="187325" indent="-187325"/>
            <a:r>
              <a:rPr lang="zh-TW" altLang="en-US" sz="2400">
                <a:ea typeface="標楷體" pitchFamily="65" charset="-120"/>
              </a:rPr>
              <a:t>分析</a:t>
            </a:r>
            <a:r>
              <a:rPr lang="en-US" altLang="zh-TW" sz="2400">
                <a:ea typeface="標楷體" pitchFamily="65" charset="-120"/>
              </a:rPr>
              <a:t>A</a:t>
            </a:r>
          </a:p>
          <a:p>
            <a:pPr marL="574675" lvl="1" indent="-185738"/>
            <a:r>
              <a:rPr lang="en-US" altLang="zh-TW" sz="2000">
                <a:ea typeface="標楷體" pitchFamily="65" charset="-120"/>
              </a:rPr>
              <a:t>ts.plot(geyser.duration,xlab=“</a:t>
            </a:r>
            <a:r>
              <a:rPr lang="zh-TW" altLang="en-US" sz="2000">
                <a:ea typeface="標楷體" pitchFamily="65" charset="-120"/>
              </a:rPr>
              <a:t>時間”</a:t>
            </a:r>
            <a:r>
              <a:rPr lang="en-US" altLang="zh-TW" sz="2000">
                <a:ea typeface="標楷體" pitchFamily="65" charset="-120"/>
              </a:rPr>
              <a:t>,ylab=“</a:t>
            </a:r>
            <a:r>
              <a:rPr lang="zh-TW" altLang="en-US" sz="2000">
                <a:ea typeface="標楷體" pitchFamily="65" charset="-120"/>
              </a:rPr>
              <a:t>噴泉持續時間”</a:t>
            </a:r>
            <a:r>
              <a:rPr lang="en-US" altLang="zh-TW" sz="2000">
                <a:ea typeface="標楷體" pitchFamily="65" charset="-120"/>
              </a:rPr>
              <a:t>)</a:t>
            </a:r>
          </a:p>
          <a:p>
            <a:pPr marL="574675" lvl="1" indent="-185738"/>
            <a:r>
              <a:rPr lang="zh-TW" altLang="en-US" sz="2000">
                <a:ea typeface="標楷體" pitchFamily="65" charset="-120"/>
              </a:rPr>
              <a:t>此時間序列呈現高度振盪，且振盪於兩個水準之間</a:t>
            </a:r>
          </a:p>
          <a:p>
            <a:pPr marL="187325" indent="-187325"/>
            <a:r>
              <a:rPr lang="zh-TW" altLang="en-US" sz="2400">
                <a:ea typeface="標楷體" pitchFamily="65" charset="-120"/>
              </a:rPr>
              <a:t>分析</a:t>
            </a:r>
            <a:r>
              <a:rPr lang="en-US" altLang="zh-TW" sz="2400">
                <a:ea typeface="標楷體" pitchFamily="65" charset="-120"/>
              </a:rPr>
              <a:t>B: </a:t>
            </a:r>
            <a:r>
              <a:rPr lang="en-US" altLang="zh-TW" sz="2400" i="1">
                <a:ea typeface="標楷體" pitchFamily="65" charset="-120"/>
              </a:rPr>
              <a:t>d</a:t>
            </a:r>
            <a:r>
              <a:rPr lang="en-US" altLang="zh-TW" sz="2400" i="1" baseline="-25000">
                <a:ea typeface="標楷體" pitchFamily="65" charset="-120"/>
              </a:rPr>
              <a:t>t+</a:t>
            </a:r>
            <a:r>
              <a:rPr lang="en-US" altLang="zh-TW" sz="2400" baseline="-25000">
                <a:ea typeface="標楷體" pitchFamily="65" charset="-120"/>
              </a:rPr>
              <a:t>1</a:t>
            </a:r>
            <a:r>
              <a:rPr lang="en-US" altLang="zh-TW" sz="2400">
                <a:ea typeface="標楷體" pitchFamily="65" charset="-120"/>
              </a:rPr>
              <a:t> versus </a:t>
            </a:r>
            <a:r>
              <a:rPr lang="en-US" altLang="zh-TW" sz="2400" i="1">
                <a:ea typeface="標楷體" pitchFamily="65" charset="-120"/>
              </a:rPr>
              <a:t>d</a:t>
            </a:r>
            <a:endParaRPr lang="en-US" altLang="zh-TW" sz="2400" i="1" baseline="-25000">
              <a:ea typeface="標楷體" pitchFamily="65" charset="-120"/>
            </a:endParaRPr>
          </a:p>
          <a:p>
            <a:pPr marL="574675" lvl="1" indent="-185738"/>
            <a:r>
              <a:rPr lang="en-US" altLang="zh-TW" sz="2000">
                <a:ea typeface="標楷體" pitchFamily="65" charset="-120"/>
              </a:rPr>
              <a:t>lag.plot(geyser.duration,1)</a:t>
            </a:r>
          </a:p>
          <a:p>
            <a:pPr marL="574675" lvl="1" indent="-185738"/>
            <a:r>
              <a:rPr lang="zh-TW" altLang="en-US" sz="2000">
                <a:ea typeface="標楷體" pitchFamily="65" charset="-120"/>
              </a:rPr>
              <a:t>問題 </a:t>
            </a:r>
            <a:r>
              <a:rPr lang="en-US" altLang="zh-TW" sz="2000">
                <a:ea typeface="標楷體" pitchFamily="65" charset="-120"/>
              </a:rPr>
              <a:t>1: </a:t>
            </a:r>
            <a:r>
              <a:rPr lang="zh-TW" altLang="en-US" sz="2000">
                <a:ea typeface="標楷體" pitchFamily="65" charset="-120"/>
              </a:rPr>
              <a:t>噴泉時間短者，其隨後噴泉時間較長，但噴泉時間長者，其隨後噴泉時間大多較短</a:t>
            </a:r>
          </a:p>
          <a:p>
            <a:pPr marL="574675" lvl="1" indent="-185738"/>
            <a:r>
              <a:rPr lang="zh-TW" altLang="en-US" sz="2000">
                <a:ea typeface="標楷體" pitchFamily="65" charset="-120"/>
              </a:rPr>
              <a:t>改良物理模型；嘗試較複雜之</a:t>
            </a:r>
            <a:r>
              <a:rPr lang="en-US" altLang="zh-TW" sz="2000">
                <a:ea typeface="標楷體" pitchFamily="65" charset="-120"/>
              </a:rPr>
              <a:t>Second-Order Markov Chain</a:t>
            </a:r>
            <a:r>
              <a:rPr lang="en-US" altLang="zh-TW" sz="2000">
                <a:solidFill>
                  <a:srgbClr val="FF0000"/>
                </a:solidFill>
                <a:latin typeface="New York" charset="0"/>
                <a:ea typeface="細明體" pitchFamily="49" charset="-120"/>
              </a:rPr>
              <a:t> </a:t>
            </a:r>
            <a:endParaRPr lang="en-US" altLang="zh-TW" sz="2000">
              <a:latin typeface="New York" charset="0"/>
              <a:ea typeface="細明體" pitchFamily="49" charset="-120"/>
            </a:endParaRPr>
          </a:p>
          <a:p>
            <a:pPr marL="187325" indent="-187325"/>
            <a:endParaRPr lang="en-US" altLang="zh-TW" sz="2400">
              <a:ea typeface="標楷體" pitchFamily="65" charset="-120"/>
            </a:endParaRPr>
          </a:p>
          <a:p>
            <a:pPr marL="187325" indent="-187325"/>
            <a:endParaRPr lang="en-US" altLang="zh-TW" sz="2400">
              <a:ea typeface="標楷體" pitchFamily="65" charset="-12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152400"/>
            <a:ext cx="7772400" cy="533400"/>
          </a:xfrm>
        </p:spPr>
        <p:txBody>
          <a:bodyPr/>
          <a:lstStyle/>
          <a:p>
            <a:r>
              <a:rPr lang="en-US" altLang="zh-TW" sz="3200"/>
              <a:t>Explore Association</a:t>
            </a:r>
          </a:p>
        </p:txBody>
      </p:sp>
      <p:sp>
        <p:nvSpPr>
          <p:cNvPr id="58371" name="Rectangle 3"/>
          <p:cNvSpPr>
            <a:spLocks noGrp="1" noChangeArrowheads="1"/>
          </p:cNvSpPr>
          <p:nvPr>
            <p:ph type="body" idx="1"/>
          </p:nvPr>
        </p:nvSpPr>
        <p:spPr>
          <a:xfrm>
            <a:off x="228600" y="838200"/>
            <a:ext cx="8686800" cy="5715000"/>
          </a:xfrm>
        </p:spPr>
        <p:txBody>
          <a:bodyPr/>
          <a:lstStyle/>
          <a:p>
            <a:pPr marL="193675" indent="-193675">
              <a:lnSpc>
                <a:spcPct val="80000"/>
              </a:lnSpc>
            </a:pPr>
            <a:r>
              <a:rPr lang="en-US" altLang="zh-TW" sz="2800"/>
              <a:t>Data(stackloss)</a:t>
            </a:r>
            <a:endParaRPr lang="en-US" altLang="zh-TW" sz="2400"/>
          </a:p>
          <a:p>
            <a:pPr marL="565150" lvl="1" indent="-177800">
              <a:lnSpc>
                <a:spcPct val="80000"/>
              </a:lnSpc>
            </a:pPr>
            <a:r>
              <a:rPr lang="en-US" altLang="zh-TW" sz="2400"/>
              <a:t>It is a data frame with 21 observations on 4 variables.</a:t>
            </a:r>
          </a:p>
          <a:p>
            <a:pPr marL="565150" lvl="1" indent="-177800">
              <a:lnSpc>
                <a:spcPct val="80000"/>
              </a:lnSpc>
            </a:pPr>
            <a:r>
              <a:rPr lang="en-US" altLang="zh-TW" sz="2400"/>
              <a:t> [,1]  `Air Flow'    Flow of cooling air</a:t>
            </a:r>
          </a:p>
          <a:p>
            <a:pPr marL="565150" lvl="1" indent="-177800">
              <a:lnSpc>
                <a:spcPct val="80000"/>
              </a:lnSpc>
            </a:pPr>
            <a:r>
              <a:rPr lang="en-US" altLang="zh-TW" sz="2400"/>
              <a:t> [,2]  `Water Temp'  Cooling Water Inlet Temperature</a:t>
            </a:r>
          </a:p>
          <a:p>
            <a:pPr marL="565150" lvl="1" indent="-177800">
              <a:lnSpc>
                <a:spcPct val="80000"/>
              </a:lnSpc>
            </a:pPr>
            <a:r>
              <a:rPr lang="en-US" altLang="zh-TW" sz="2400"/>
              <a:t> [,3]  `Acid Conc.'  Concentration of acid [per 1000, minus 500]</a:t>
            </a:r>
          </a:p>
          <a:p>
            <a:pPr marL="565150" lvl="1" indent="-177800">
              <a:lnSpc>
                <a:spcPct val="80000"/>
              </a:lnSpc>
            </a:pPr>
            <a:r>
              <a:rPr lang="en-US" altLang="zh-TW" sz="2400"/>
              <a:t> [,4]  `stack.loss'  Stack loss</a:t>
            </a:r>
          </a:p>
          <a:p>
            <a:pPr marL="565150" lvl="1" indent="-177800">
              <a:lnSpc>
                <a:spcPct val="80000"/>
              </a:lnSpc>
            </a:pPr>
            <a:r>
              <a:rPr lang="en-US" altLang="zh-TW" sz="2400"/>
              <a:t>The data sets `stack.x', a matrix with the first three (independent) variables of the data frame,  and `stack.loss', the numeric vector giving the fourth (dependent) variable, are provided as well.</a:t>
            </a:r>
          </a:p>
          <a:p>
            <a:pPr marL="193675" indent="-193675">
              <a:lnSpc>
                <a:spcPct val="80000"/>
              </a:lnSpc>
            </a:pPr>
            <a:r>
              <a:rPr lang="en-US" altLang="zh-TW" sz="2800"/>
              <a:t>Scatterplots, scatterplot matrix:</a:t>
            </a:r>
          </a:p>
          <a:p>
            <a:pPr marL="565150" lvl="1" indent="-177800">
              <a:lnSpc>
                <a:spcPct val="80000"/>
              </a:lnSpc>
            </a:pPr>
            <a:r>
              <a:rPr lang="en-US" altLang="zh-TW"/>
              <a:t>plot(stackloss$Ai,stackloss$W) </a:t>
            </a:r>
          </a:p>
          <a:p>
            <a:pPr marL="565150" lvl="1" indent="-177800">
              <a:lnSpc>
                <a:spcPct val="80000"/>
              </a:lnSpc>
            </a:pPr>
            <a:r>
              <a:rPr lang="en-US" altLang="zh-TW"/>
              <a:t>plot(stackloss) data(stackloss)</a:t>
            </a:r>
          </a:p>
          <a:p>
            <a:pPr marL="565150" lvl="1" indent="-177800">
              <a:lnSpc>
                <a:spcPct val="80000"/>
              </a:lnSpc>
            </a:pPr>
            <a:r>
              <a:rPr lang="en-US" altLang="zh-TW" sz="2400"/>
              <a:t>two quantitative variables.</a:t>
            </a:r>
          </a:p>
          <a:p>
            <a:pPr marL="193675" indent="-193675">
              <a:lnSpc>
                <a:spcPct val="80000"/>
              </a:lnSpc>
            </a:pPr>
            <a:r>
              <a:rPr lang="en-US" altLang="zh-TW" sz="2800"/>
              <a:t>summary(lm.stack &lt;- lm(stack.loss ~ stack.x))</a:t>
            </a:r>
            <a:endParaRPr lang="en-US" altLang="zh-TW"/>
          </a:p>
          <a:p>
            <a:pPr marL="193675" indent="-193675">
              <a:lnSpc>
                <a:spcPct val="80000"/>
              </a:lnSpc>
            </a:pPr>
            <a:r>
              <a:rPr lang="en-US" altLang="zh-TW" sz="2800"/>
              <a:t>summary(lm.stack &lt;- lm(stack.loss ~ stack.x))</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title"/>
          </p:nvPr>
        </p:nvSpPr>
        <p:spPr>
          <a:xfrm>
            <a:off x="684213" y="260350"/>
            <a:ext cx="7772400" cy="587375"/>
          </a:xfrm>
        </p:spPr>
        <p:txBody>
          <a:bodyPr/>
          <a:lstStyle/>
          <a:p>
            <a:r>
              <a:rPr lang="en-US" altLang="zh-TW" sz="3200"/>
              <a:t>Explore Association</a:t>
            </a:r>
          </a:p>
        </p:txBody>
      </p:sp>
      <p:sp>
        <p:nvSpPr>
          <p:cNvPr id="67589" name="Rectangle 5"/>
          <p:cNvSpPr>
            <a:spLocks noGrp="1" noChangeArrowheads="1"/>
          </p:cNvSpPr>
          <p:nvPr>
            <p:ph type="body" sz="half" idx="1"/>
          </p:nvPr>
        </p:nvSpPr>
        <p:spPr>
          <a:xfrm>
            <a:off x="395288" y="1052513"/>
            <a:ext cx="4100512" cy="5472112"/>
          </a:xfrm>
        </p:spPr>
        <p:txBody>
          <a:bodyPr/>
          <a:lstStyle/>
          <a:p>
            <a:pPr marL="185738" indent="-185738">
              <a:lnSpc>
                <a:spcPct val="90000"/>
              </a:lnSpc>
            </a:pPr>
            <a:r>
              <a:rPr lang="en-US" altLang="zh-TW" sz="2400"/>
              <a:t>Boxplot suitable for showing a quantitative and a qualitative variable.</a:t>
            </a:r>
          </a:p>
          <a:p>
            <a:pPr marL="185738" indent="-185738">
              <a:lnSpc>
                <a:spcPct val="90000"/>
              </a:lnSpc>
            </a:pPr>
            <a:r>
              <a:rPr lang="en-US" altLang="zh-TW" sz="2400"/>
              <a:t>The variable test is not quantitative but categorical. </a:t>
            </a:r>
          </a:p>
          <a:p>
            <a:pPr marL="542925" lvl="1" indent="-177800">
              <a:lnSpc>
                <a:spcPct val="90000"/>
              </a:lnSpc>
            </a:pPr>
            <a:r>
              <a:rPr lang="en-US" altLang="zh-TW" sz="2000"/>
              <a:t>Such variables are also called </a:t>
            </a:r>
            <a:r>
              <a:rPr lang="en-US" altLang="zh-TW" sz="2000" i="1"/>
              <a:t>factors</a:t>
            </a:r>
            <a:r>
              <a:rPr lang="en-US" altLang="zh-TW" sz="2000"/>
              <a:t>. </a:t>
            </a:r>
          </a:p>
          <a:p>
            <a:pPr marL="185738" indent="-185738">
              <a:lnSpc>
                <a:spcPct val="90000"/>
              </a:lnSpc>
            </a:pPr>
            <a:endParaRPr lang="en-US" altLang="zh-TW" sz="2000"/>
          </a:p>
        </p:txBody>
      </p:sp>
      <p:pic>
        <p:nvPicPr>
          <p:cNvPr id="67590"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196975"/>
            <a:ext cx="4244975" cy="4899025"/>
          </a:xfr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755650" y="188913"/>
            <a:ext cx="7772400" cy="587375"/>
          </a:xfrm>
        </p:spPr>
        <p:txBody>
          <a:bodyPr/>
          <a:lstStyle/>
          <a:p>
            <a:r>
              <a:rPr lang="en-US" altLang="zh-TW" sz="3200"/>
              <a:t>LEAST SQUARES ESTIMATION</a:t>
            </a:r>
            <a:r>
              <a:rPr lang="en-US" altLang="zh-TW" sz="4000"/>
              <a:t> </a:t>
            </a:r>
          </a:p>
        </p:txBody>
      </p:sp>
      <p:sp>
        <p:nvSpPr>
          <p:cNvPr id="69635" name="Rectangle 3"/>
          <p:cNvSpPr>
            <a:spLocks noGrp="1" noChangeArrowheads="1"/>
          </p:cNvSpPr>
          <p:nvPr>
            <p:ph type="body" sz="half" idx="1"/>
          </p:nvPr>
        </p:nvSpPr>
        <p:spPr>
          <a:xfrm>
            <a:off x="250825" y="908050"/>
            <a:ext cx="8642350" cy="5689600"/>
          </a:xfrm>
        </p:spPr>
        <p:txBody>
          <a:bodyPr/>
          <a:lstStyle/>
          <a:p>
            <a:pPr marL="185738" indent="-185738"/>
            <a:r>
              <a:rPr lang="en-US" altLang="zh-TW" sz="2400"/>
              <a:t>Geometric representation of the estimation </a:t>
            </a:r>
            <a:r>
              <a:rPr lang="en-US" altLang="zh-TW" sz="2400" i="1">
                <a:latin typeface="Symbol" pitchFamily="18" charset="2"/>
              </a:rPr>
              <a:t>b</a:t>
            </a:r>
            <a:r>
              <a:rPr lang="en-US" altLang="zh-TW" sz="2400"/>
              <a:t>. </a:t>
            </a:r>
          </a:p>
          <a:p>
            <a:pPr marL="542925" lvl="1" indent="-177800"/>
            <a:r>
              <a:rPr lang="en-US" altLang="zh-TW" sz="2000"/>
              <a:t>The data vector Y is projected orthogonally onto the model space spanned by </a:t>
            </a:r>
            <a:r>
              <a:rPr lang="en-US" altLang="zh-TW" sz="2000" i="1"/>
              <a:t>X</a:t>
            </a:r>
            <a:r>
              <a:rPr lang="en-US" altLang="zh-TW" sz="2000"/>
              <a:t>. </a:t>
            </a:r>
          </a:p>
          <a:p>
            <a:pPr marL="542925" lvl="1" indent="-177800"/>
            <a:r>
              <a:rPr lang="en-US" altLang="zh-TW" sz="2000"/>
              <a:t>The fit is represented by projection </a:t>
            </a:r>
            <a:r>
              <a:rPr lang="en-US" altLang="zh-TW" sz="2000" i="1"/>
              <a:t>            </a:t>
            </a:r>
            <a:r>
              <a:rPr lang="en-US" altLang="zh-TW" sz="2000"/>
              <a:t>with the difference between the fit and the data represented by the residual vector </a:t>
            </a:r>
            <a:r>
              <a:rPr lang="en-US" altLang="zh-TW" sz="2000" i="1"/>
              <a:t>e</a:t>
            </a:r>
            <a:r>
              <a:rPr lang="en-US" altLang="zh-TW" sz="2000"/>
              <a:t>.</a:t>
            </a:r>
          </a:p>
          <a:p>
            <a:pPr marL="185738" indent="-185738">
              <a:buFontTx/>
              <a:buNone/>
            </a:pPr>
            <a:endParaRPr lang="en-US" altLang="zh-TW" sz="2400"/>
          </a:p>
        </p:txBody>
      </p:sp>
      <p:graphicFrame>
        <p:nvGraphicFramePr>
          <p:cNvPr id="69636" name="Object 4"/>
          <p:cNvGraphicFramePr>
            <a:graphicFrameLocks noGrp="1" noChangeAspect="1"/>
          </p:cNvGraphicFramePr>
          <p:nvPr>
            <p:ph sz="quarter" idx="2"/>
          </p:nvPr>
        </p:nvGraphicFramePr>
        <p:xfrm>
          <a:off x="4500563" y="2060575"/>
          <a:ext cx="652462" cy="309563"/>
        </p:xfrm>
        <a:graphic>
          <a:graphicData uri="http://schemas.openxmlformats.org/presentationml/2006/ole">
            <mc:AlternateContent xmlns:mc="http://schemas.openxmlformats.org/markup-compatibility/2006">
              <mc:Choice xmlns:v="urn:schemas-microsoft-com:vml" Requires="v">
                <p:oleObj spid="_x0000_s74756" name="方程式" r:id="rId3" imgW="507960" imgH="241200" progId="Equation.3">
                  <p:embed/>
                </p:oleObj>
              </mc:Choice>
              <mc:Fallback>
                <p:oleObj name="方程式" r:id="rId3" imgW="507960" imgH="24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060575"/>
                        <a:ext cx="652462" cy="309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9638" name="Picture 6"/>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395288" y="2852738"/>
            <a:ext cx="8418512" cy="3600450"/>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228600"/>
            <a:ext cx="7772400" cy="609600"/>
          </a:xfrm>
        </p:spPr>
        <p:txBody>
          <a:bodyPr/>
          <a:lstStyle/>
          <a:p>
            <a:r>
              <a:rPr lang="en-US" sz="3200">
                <a:solidFill>
                  <a:schemeClr val="accent2"/>
                </a:solidFill>
              </a:rPr>
              <a:t>R and statistics</a:t>
            </a:r>
            <a:endParaRPr lang="de-DE" altLang="zh-TW" sz="3200">
              <a:solidFill>
                <a:schemeClr val="accent2"/>
              </a:solidFill>
            </a:endParaRPr>
          </a:p>
        </p:txBody>
      </p:sp>
      <p:sp>
        <p:nvSpPr>
          <p:cNvPr id="28675" name="Text Box 3"/>
          <p:cNvSpPr txBox="1">
            <a:spLocks noChangeArrowheads="1"/>
          </p:cNvSpPr>
          <p:nvPr/>
        </p:nvSpPr>
        <p:spPr bwMode="auto">
          <a:xfrm>
            <a:off x="533400" y="914400"/>
            <a:ext cx="8229600" cy="250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79400" indent="-279400">
              <a:defRPr kumimoji="1" sz="2400">
                <a:solidFill>
                  <a:schemeClr val="tx1"/>
                </a:solidFill>
                <a:latin typeface="Times New Roman" pitchFamily="18" charset="0"/>
                <a:ea typeface="新細明體" pitchFamily="18" charset="-120"/>
              </a:defRPr>
            </a:lvl1pPr>
            <a:lvl2pPr marL="469900">
              <a:defRPr kumimoji="1" sz="2400">
                <a:solidFill>
                  <a:schemeClr val="tx1"/>
                </a:solidFill>
                <a:latin typeface="Times New Roman" pitchFamily="18" charset="0"/>
                <a:ea typeface="新細明體" pitchFamily="18" charset="-120"/>
              </a:defRPr>
            </a:lvl2pPr>
            <a:lvl3pPr>
              <a:defRPr kumimoji="1" sz="2400">
                <a:solidFill>
                  <a:schemeClr val="tx1"/>
                </a:solidFill>
                <a:latin typeface="Times New Roman" pitchFamily="18" charset="0"/>
                <a:ea typeface="新細明體" pitchFamily="18" charset="-120"/>
              </a:defRPr>
            </a:lvl3pPr>
            <a:lvl4pPr>
              <a:defRPr kumimoji="1" sz="2400">
                <a:solidFill>
                  <a:schemeClr val="tx1"/>
                </a:solidFill>
                <a:latin typeface="Times New Roman" pitchFamily="18" charset="0"/>
                <a:ea typeface="新細明體" pitchFamily="18" charset="-120"/>
              </a:defRPr>
            </a:lvl4pPr>
            <a:lvl5pPr>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spcBef>
                <a:spcPct val="30000"/>
              </a:spcBef>
              <a:buClr>
                <a:srgbClr val="FF3300"/>
              </a:buClr>
              <a:buFontTx/>
              <a:buChar char="o"/>
            </a:pPr>
            <a:r>
              <a:rPr kumimoji="0" lang="en-US"/>
              <a:t>Packaging: a crucial infrastructure to efficiently produce, load and keep consistent software libraries from (many) different sources / authors</a:t>
            </a:r>
          </a:p>
          <a:p>
            <a:pPr>
              <a:spcBef>
                <a:spcPct val="30000"/>
              </a:spcBef>
              <a:buClr>
                <a:srgbClr val="FF3300"/>
              </a:buClr>
              <a:buFontTx/>
              <a:buChar char="o"/>
            </a:pPr>
            <a:r>
              <a:rPr kumimoji="0" lang="en-US"/>
              <a:t>Statistics: most packages deal with statistics and data analysis</a:t>
            </a:r>
          </a:p>
          <a:p>
            <a:pPr>
              <a:spcBef>
                <a:spcPct val="30000"/>
              </a:spcBef>
              <a:buClr>
                <a:srgbClr val="FF3300"/>
              </a:buClr>
              <a:buFontTx/>
              <a:buChar char="o"/>
            </a:pPr>
            <a:r>
              <a:rPr kumimoji="0" lang="en-US"/>
              <a:t>State of the art: many statistical researchers provide their methods as R packages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4213" y="0"/>
            <a:ext cx="7772400" cy="431800"/>
          </a:xfrm>
        </p:spPr>
        <p:txBody>
          <a:bodyPr/>
          <a:lstStyle/>
          <a:p>
            <a:r>
              <a:rPr lang="en-US" altLang="zh-TW" sz="2800"/>
              <a:t>Hypothesis tests to compare models</a:t>
            </a:r>
          </a:p>
        </p:txBody>
      </p:sp>
      <p:sp>
        <p:nvSpPr>
          <p:cNvPr id="72707" name="Rectangle 3"/>
          <p:cNvSpPr>
            <a:spLocks noGrp="1" noChangeArrowheads="1"/>
          </p:cNvSpPr>
          <p:nvPr>
            <p:ph type="body" sz="half" idx="1"/>
          </p:nvPr>
        </p:nvSpPr>
        <p:spPr>
          <a:xfrm>
            <a:off x="179388" y="476250"/>
            <a:ext cx="8785225" cy="3240088"/>
          </a:xfrm>
        </p:spPr>
        <p:txBody>
          <a:bodyPr/>
          <a:lstStyle/>
          <a:p>
            <a:pPr marL="185738" indent="-185738"/>
            <a:r>
              <a:rPr lang="en-US" altLang="zh-TW" sz="2400"/>
              <a:t>Given several predictors for a response, we might wonder whether all are needed. </a:t>
            </a:r>
          </a:p>
          <a:p>
            <a:pPr marL="542925" lvl="1" indent="-177800"/>
            <a:r>
              <a:rPr lang="en-US" altLang="zh-TW" sz="2000"/>
              <a:t>Consider a large model, </a:t>
            </a:r>
            <a:r>
              <a:rPr lang="en-US" altLang="zh-TW" sz="2000">
                <a:latin typeface="Symbol" pitchFamily="18" charset="2"/>
              </a:rPr>
              <a:t>W</a:t>
            </a:r>
            <a:r>
              <a:rPr lang="en-US" altLang="zh-TW" sz="2000"/>
              <a:t>, and a smaller model, </a:t>
            </a:r>
            <a:r>
              <a:rPr lang="en-US" altLang="zh-TW" sz="2000" i="1">
                <a:latin typeface="Symbol" pitchFamily="18" charset="2"/>
              </a:rPr>
              <a:t>w</a:t>
            </a:r>
            <a:r>
              <a:rPr lang="en-US" altLang="zh-TW" sz="2000"/>
              <a:t>, which consists of a subset of the predictors that are in </a:t>
            </a:r>
            <a:r>
              <a:rPr lang="en-US" altLang="zh-TW" sz="2000">
                <a:latin typeface="Symbol" pitchFamily="18" charset="2"/>
              </a:rPr>
              <a:t>W</a:t>
            </a:r>
            <a:r>
              <a:rPr lang="en-US" altLang="zh-TW" sz="2000"/>
              <a:t>. </a:t>
            </a:r>
          </a:p>
          <a:p>
            <a:pPr marL="542925" lvl="1" indent="-177800"/>
            <a:r>
              <a:rPr lang="en-US" altLang="zh-TW" sz="2000"/>
              <a:t>By the principle of Occam’s Razor (also known as the law of parsimony), we’d prefer to use </a:t>
            </a:r>
            <a:r>
              <a:rPr lang="en-US" altLang="zh-TW" sz="2000" i="1">
                <a:latin typeface="Symbol" pitchFamily="18" charset="2"/>
              </a:rPr>
              <a:t>w</a:t>
            </a:r>
            <a:r>
              <a:rPr lang="en-US" altLang="zh-TW" sz="2000"/>
              <a:t> if the data will support it. </a:t>
            </a:r>
          </a:p>
          <a:p>
            <a:pPr marL="542925" lvl="1" indent="-177800"/>
            <a:r>
              <a:rPr lang="en-US" altLang="zh-TW" sz="2000"/>
              <a:t>So we’ll take </a:t>
            </a:r>
            <a:r>
              <a:rPr lang="en-US" altLang="zh-TW" sz="2000" i="1">
                <a:latin typeface="Symbol" pitchFamily="18" charset="2"/>
              </a:rPr>
              <a:t>w</a:t>
            </a:r>
            <a:r>
              <a:rPr lang="en-US" altLang="zh-TW" sz="2000"/>
              <a:t> to represent the null hypothesis and </a:t>
            </a:r>
            <a:r>
              <a:rPr lang="en-US" altLang="zh-TW" sz="2000">
                <a:latin typeface="Symbol" pitchFamily="18" charset="2"/>
              </a:rPr>
              <a:t>W</a:t>
            </a:r>
            <a:r>
              <a:rPr lang="en-US" altLang="zh-TW" sz="2000"/>
              <a:t> to represent the alternative. </a:t>
            </a:r>
          </a:p>
          <a:p>
            <a:pPr marL="542925" lvl="1" indent="-177800"/>
            <a:r>
              <a:rPr lang="en-US" altLang="zh-TW" sz="2000"/>
              <a:t>A geometric view of the problem may be seen in the following figure.</a:t>
            </a:r>
          </a:p>
          <a:p>
            <a:pPr marL="185738" indent="-185738"/>
            <a:endParaRPr lang="en-US" altLang="zh-TW" sz="2400"/>
          </a:p>
        </p:txBody>
      </p:sp>
      <p:pic>
        <p:nvPicPr>
          <p:cNvPr id="72708"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55650" y="3860800"/>
            <a:ext cx="6048375" cy="2811463"/>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4213" y="260350"/>
            <a:ext cx="7848600" cy="654050"/>
          </a:xfrm>
        </p:spPr>
        <p:txBody>
          <a:bodyPr/>
          <a:lstStyle/>
          <a:p>
            <a:r>
              <a:rPr lang="en-US" altLang="zh-TW" sz="3200"/>
              <a:t>Data Analysis and Presentation</a:t>
            </a:r>
          </a:p>
        </p:txBody>
      </p:sp>
      <p:sp>
        <p:nvSpPr>
          <p:cNvPr id="31747" name="Rectangle 3"/>
          <p:cNvSpPr>
            <a:spLocks noGrp="1" noChangeArrowheads="1"/>
          </p:cNvSpPr>
          <p:nvPr>
            <p:ph type="body" idx="1"/>
          </p:nvPr>
        </p:nvSpPr>
        <p:spPr>
          <a:xfrm>
            <a:off x="323850" y="1143000"/>
            <a:ext cx="8569325" cy="5381625"/>
          </a:xfrm>
        </p:spPr>
        <p:txBody>
          <a:bodyPr/>
          <a:lstStyle/>
          <a:p>
            <a:pPr>
              <a:lnSpc>
                <a:spcPct val="90000"/>
              </a:lnSpc>
            </a:pPr>
            <a:r>
              <a:rPr lang="en-US" altLang="zh-TW" sz="2400"/>
              <a:t>The R distribution contains functionality for large number of statistical procedures. </a:t>
            </a:r>
            <a:endParaRPr lang="en-US" altLang="zh-TW" sz="2000"/>
          </a:p>
          <a:p>
            <a:pPr lvl="1">
              <a:lnSpc>
                <a:spcPct val="90000"/>
              </a:lnSpc>
            </a:pPr>
            <a:r>
              <a:rPr lang="en-US" altLang="zh-TW" sz="2000"/>
              <a:t>linear and generalized linear models</a:t>
            </a:r>
          </a:p>
          <a:p>
            <a:pPr lvl="1">
              <a:lnSpc>
                <a:spcPct val="90000"/>
              </a:lnSpc>
            </a:pPr>
            <a:r>
              <a:rPr lang="en-US" altLang="zh-TW" sz="2000"/>
              <a:t>nonlinear regression models</a:t>
            </a:r>
          </a:p>
          <a:p>
            <a:pPr lvl="1">
              <a:lnSpc>
                <a:spcPct val="90000"/>
              </a:lnSpc>
            </a:pPr>
            <a:r>
              <a:rPr lang="en-US" altLang="zh-TW" sz="2000"/>
              <a:t>time series analysis</a:t>
            </a:r>
          </a:p>
          <a:p>
            <a:pPr lvl="1">
              <a:lnSpc>
                <a:spcPct val="90000"/>
              </a:lnSpc>
            </a:pPr>
            <a:r>
              <a:rPr lang="en-US" altLang="zh-TW" sz="2000"/>
              <a:t>classical parametric and nonparametric tests</a:t>
            </a:r>
          </a:p>
          <a:p>
            <a:pPr lvl="1">
              <a:lnSpc>
                <a:spcPct val="90000"/>
              </a:lnSpc>
            </a:pPr>
            <a:r>
              <a:rPr lang="en-US" altLang="zh-TW" sz="2000"/>
              <a:t>clustering </a:t>
            </a:r>
          </a:p>
          <a:p>
            <a:pPr lvl="1">
              <a:lnSpc>
                <a:spcPct val="90000"/>
              </a:lnSpc>
            </a:pPr>
            <a:r>
              <a:rPr lang="en-US" altLang="zh-TW" sz="2000"/>
              <a:t>smoothing</a:t>
            </a:r>
            <a:endParaRPr lang="en-US" altLang="zh-TW" sz="2400"/>
          </a:p>
          <a:p>
            <a:pPr>
              <a:lnSpc>
                <a:spcPct val="90000"/>
              </a:lnSpc>
            </a:pPr>
            <a:r>
              <a:rPr lang="en-US" altLang="zh-TW" sz="2400"/>
              <a:t>R also has a large set of functions which provide a flexible graphical environment for creating various kinds of data presentations.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4213" y="188913"/>
            <a:ext cx="7620000" cy="442912"/>
          </a:xfrm>
        </p:spPr>
        <p:txBody>
          <a:bodyPr/>
          <a:lstStyle/>
          <a:p>
            <a:r>
              <a:rPr lang="en-US" altLang="zh-TW" sz="2800"/>
              <a:t>References</a:t>
            </a:r>
          </a:p>
        </p:txBody>
      </p:sp>
      <p:sp>
        <p:nvSpPr>
          <p:cNvPr id="32771" name="Rectangle 3"/>
          <p:cNvSpPr>
            <a:spLocks noGrp="1" noChangeArrowheads="1"/>
          </p:cNvSpPr>
          <p:nvPr>
            <p:ph type="body" idx="1"/>
          </p:nvPr>
        </p:nvSpPr>
        <p:spPr>
          <a:xfrm>
            <a:off x="323850" y="692150"/>
            <a:ext cx="8569325" cy="5905500"/>
          </a:xfrm>
        </p:spPr>
        <p:txBody>
          <a:bodyPr/>
          <a:lstStyle/>
          <a:p>
            <a:pPr marL="182563" indent="-182563">
              <a:lnSpc>
                <a:spcPct val="80000"/>
              </a:lnSpc>
            </a:pPr>
            <a:r>
              <a:rPr lang="en-US" altLang="zh-TW" sz="2400"/>
              <a:t>For R,</a:t>
            </a:r>
            <a:r>
              <a:rPr lang="en-US" altLang="zh-TW" sz="2000"/>
              <a:t> </a:t>
            </a:r>
          </a:p>
          <a:p>
            <a:pPr marL="530225" lvl="1" indent="-168275">
              <a:lnSpc>
                <a:spcPct val="80000"/>
              </a:lnSpc>
            </a:pPr>
            <a:r>
              <a:rPr lang="en-US" altLang="zh-TW" sz="2000"/>
              <a:t>The basic reference is The New S Language: A Programming Environment for Data Analysis and Graphics by Richard A. Becker, John M. Chambers and Allan R. Wilks (the “Blue Book”) . </a:t>
            </a:r>
          </a:p>
          <a:p>
            <a:pPr marL="530225" lvl="1" indent="-168275">
              <a:lnSpc>
                <a:spcPct val="80000"/>
              </a:lnSpc>
            </a:pPr>
            <a:r>
              <a:rPr lang="en-US" altLang="zh-TW" sz="2000"/>
              <a:t>The new features of the 1991 release of S (S version 3) are covered in Statistical Models in S edited by John M. Chambers and Trevor J. Hastie (the “White Book”).</a:t>
            </a:r>
          </a:p>
          <a:p>
            <a:pPr marL="530225" lvl="1" indent="-168275">
              <a:lnSpc>
                <a:spcPct val="80000"/>
              </a:lnSpc>
            </a:pPr>
            <a:r>
              <a:rPr lang="en-US" altLang="zh-TW" sz="2000"/>
              <a:t>Classical and modern statistical techniques have been implemented. </a:t>
            </a:r>
          </a:p>
          <a:p>
            <a:pPr marL="898525" lvl="2" indent="-188913">
              <a:lnSpc>
                <a:spcPct val="80000"/>
              </a:lnSpc>
            </a:pPr>
            <a:r>
              <a:rPr lang="en-US" altLang="zh-TW" sz="1800"/>
              <a:t>Some of these are built into the base R environment.</a:t>
            </a:r>
          </a:p>
          <a:p>
            <a:pPr marL="898525" lvl="2" indent="-188913">
              <a:lnSpc>
                <a:spcPct val="80000"/>
              </a:lnSpc>
            </a:pPr>
            <a:r>
              <a:rPr lang="en-US" altLang="zh-TW" sz="1800"/>
              <a:t>Many are supplied as packages.   There are about 8 packages supplied with R (called “standard” packages) and many more are available through the cran family of Internet sites (via http://cran.r-project.org).</a:t>
            </a:r>
          </a:p>
          <a:p>
            <a:pPr marL="182563" indent="-182563">
              <a:lnSpc>
                <a:spcPct val="80000"/>
              </a:lnSpc>
            </a:pPr>
            <a:r>
              <a:rPr lang="en-US" altLang="zh-TW" sz="2400"/>
              <a:t>All the R functions have been documented in the form of help pages in an “output independent” form which can be used to create versions for HTML, LATEX, text etc. </a:t>
            </a:r>
          </a:p>
          <a:p>
            <a:pPr marL="530225" lvl="1" indent="-168275">
              <a:lnSpc>
                <a:spcPct val="80000"/>
              </a:lnSpc>
            </a:pPr>
            <a:r>
              <a:rPr lang="en-US" altLang="zh-TW" sz="2000"/>
              <a:t>The document “An Introduction to R” provides a more user-friendly starting point.</a:t>
            </a:r>
          </a:p>
          <a:p>
            <a:pPr marL="530225" lvl="1" indent="-168275">
              <a:lnSpc>
                <a:spcPct val="80000"/>
              </a:lnSpc>
            </a:pPr>
            <a:r>
              <a:rPr lang="en-US" altLang="zh-TW" sz="2000"/>
              <a:t>An “R Language Definition” manual</a:t>
            </a:r>
          </a:p>
          <a:p>
            <a:pPr marL="530225" lvl="1" indent="-168275">
              <a:lnSpc>
                <a:spcPct val="80000"/>
              </a:lnSpc>
            </a:pPr>
            <a:r>
              <a:rPr lang="en-US" altLang="zh-TW" sz="2000"/>
              <a:t>More specialized manuals on data import/export and extending 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228600"/>
            <a:ext cx="7772400" cy="609600"/>
          </a:xfrm>
        </p:spPr>
        <p:txBody>
          <a:bodyPr/>
          <a:lstStyle/>
          <a:p>
            <a:r>
              <a:rPr lang="en-US" sz="3200">
                <a:solidFill>
                  <a:schemeClr val="accent2"/>
                </a:solidFill>
              </a:rPr>
              <a:t>R as a calculator</a:t>
            </a:r>
            <a:endParaRPr lang="de-DE" altLang="zh-TW" sz="3200">
              <a:solidFill>
                <a:schemeClr val="accent2"/>
              </a:solidFill>
            </a:endParaRPr>
          </a:p>
        </p:txBody>
      </p:sp>
      <p:sp>
        <p:nvSpPr>
          <p:cNvPr id="29699" name="Rectangle 3"/>
          <p:cNvSpPr>
            <a:spLocks noChangeArrowheads="1"/>
          </p:cNvSpPr>
          <p:nvPr/>
        </p:nvSpPr>
        <p:spPr bwMode="auto">
          <a:xfrm>
            <a:off x="468313" y="1196975"/>
            <a:ext cx="5486400"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zh-TW" altLang="de-DE"/>
              <a:t>&gt; </a:t>
            </a:r>
            <a:r>
              <a:rPr kumimoji="0" lang="de-DE" altLang="zh-TW"/>
              <a:t>log2(32)</a:t>
            </a:r>
          </a:p>
          <a:p>
            <a:pPr>
              <a:spcBef>
                <a:spcPct val="50000"/>
              </a:spcBef>
            </a:pPr>
            <a:r>
              <a:rPr kumimoji="0" lang="de-DE" altLang="zh-TW"/>
              <a:t>[1] 5</a:t>
            </a:r>
          </a:p>
          <a:p>
            <a:pPr>
              <a:buFont typeface="Wingdings" pitchFamily="2" charset="2"/>
              <a:buNone/>
            </a:pPr>
            <a:endParaRPr kumimoji="0" lang="en-US"/>
          </a:p>
          <a:p>
            <a:pPr>
              <a:buFont typeface="Wingdings" pitchFamily="2" charset="2"/>
              <a:buNone/>
            </a:pPr>
            <a:r>
              <a:rPr kumimoji="0" lang="en-US"/>
              <a:t>&gt; </a:t>
            </a:r>
            <a:r>
              <a:rPr kumimoji="0" lang="de-DE" altLang="zh-TW"/>
              <a:t>sqrt(2)</a:t>
            </a:r>
            <a:endParaRPr kumimoji="0" lang="en-US"/>
          </a:p>
          <a:p>
            <a:pPr>
              <a:spcBef>
                <a:spcPct val="50000"/>
              </a:spcBef>
              <a:buFont typeface="Wingdings" pitchFamily="2" charset="2"/>
              <a:buNone/>
            </a:pPr>
            <a:r>
              <a:rPr kumimoji="0" lang="de-DE" altLang="zh-TW"/>
              <a:t>[1] 1.414214</a:t>
            </a:r>
            <a:endParaRPr kumimoji="0" lang="en-US"/>
          </a:p>
          <a:p>
            <a:pPr>
              <a:spcBef>
                <a:spcPct val="50000"/>
              </a:spcBef>
              <a:buFont typeface="Wingdings" pitchFamily="2" charset="2"/>
              <a:buNone/>
            </a:pPr>
            <a:endParaRPr kumimoji="0" lang="en-US"/>
          </a:p>
          <a:p>
            <a:pPr>
              <a:buFont typeface="Wingdings" pitchFamily="2" charset="2"/>
              <a:buNone/>
            </a:pPr>
            <a:r>
              <a:rPr kumimoji="0" lang="en-US"/>
              <a:t>&gt; seq(0, 5, length=6)</a:t>
            </a:r>
          </a:p>
          <a:p>
            <a:pPr>
              <a:spcBef>
                <a:spcPct val="50000"/>
              </a:spcBef>
              <a:buFont typeface="Wingdings" pitchFamily="2" charset="2"/>
              <a:buNone/>
            </a:pPr>
            <a:r>
              <a:rPr kumimoji="0" lang="en-US"/>
              <a:t>[1] 0 1 2 3 4 5</a:t>
            </a:r>
          </a:p>
          <a:p>
            <a:pPr>
              <a:spcBef>
                <a:spcPct val="50000"/>
              </a:spcBef>
              <a:buFont typeface="Wingdings" pitchFamily="2" charset="2"/>
              <a:buNone/>
            </a:pPr>
            <a:endParaRPr kumimoji="0" lang="en-US"/>
          </a:p>
          <a:p>
            <a:pPr>
              <a:buFont typeface="Wingdings" pitchFamily="2" charset="2"/>
              <a:buNone/>
            </a:pPr>
            <a:r>
              <a:rPr kumimoji="0" lang="en-US"/>
              <a:t>&gt; plot(sin(seq(0, 2*pi, length=100)))</a:t>
            </a:r>
            <a:endParaRPr kumimoji="0" lang="de-DE" altLang="zh-TW"/>
          </a:p>
        </p:txBody>
      </p:sp>
      <p:pic>
        <p:nvPicPr>
          <p:cNvPr id="297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990600"/>
            <a:ext cx="4627563"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1" name="Rectangle 5"/>
          <p:cNvSpPr>
            <a:spLocks noChangeArrowheads="1"/>
          </p:cNvSpPr>
          <p:nvPr/>
        </p:nvSpPr>
        <p:spPr bwMode="auto">
          <a:xfrm>
            <a:off x="4267200" y="914400"/>
            <a:ext cx="4572000" cy="4495800"/>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921</TotalTime>
  <Words>6073</Words>
  <Application>Microsoft Office PowerPoint</Application>
  <PresentationFormat>如螢幕大小 (4:3)</PresentationFormat>
  <Paragraphs>662</Paragraphs>
  <Slides>60</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60</vt:i4>
      </vt:variant>
    </vt:vector>
  </HeadingPairs>
  <TitlesOfParts>
    <vt:vector size="62" baseType="lpstr">
      <vt:lpstr>預設簡報設計</vt:lpstr>
      <vt:lpstr>方程式</vt:lpstr>
      <vt:lpstr>「統計計算與模擬」 第一單元 補充教材  R-programming 2017年2月21日</vt:lpstr>
      <vt:lpstr>Outline</vt:lpstr>
      <vt:lpstr>R, S and S-plus</vt:lpstr>
      <vt:lpstr>Introduction</vt:lpstr>
      <vt:lpstr>What R does and does not</vt:lpstr>
      <vt:lpstr>R and statistics</vt:lpstr>
      <vt:lpstr>Data Analysis and Presentation</vt:lpstr>
      <vt:lpstr>References</vt:lpstr>
      <vt:lpstr>R as a calculator</vt:lpstr>
      <vt:lpstr>Object orientation</vt:lpstr>
      <vt:lpstr>Object orientation</vt:lpstr>
      <vt:lpstr>Object orientation</vt:lpstr>
      <vt:lpstr>variables</vt:lpstr>
      <vt:lpstr>vectors, matrices and arrays</vt:lpstr>
      <vt:lpstr>vectors, matrices and arrays</vt:lpstr>
      <vt:lpstr>Lists</vt:lpstr>
      <vt:lpstr>Data frames</vt:lpstr>
      <vt:lpstr>Factors</vt:lpstr>
      <vt:lpstr>Subsetting</vt:lpstr>
      <vt:lpstr>Subsetting</vt:lpstr>
      <vt:lpstr>Resources</vt:lpstr>
      <vt:lpstr>Getting help</vt:lpstr>
      <vt:lpstr>Getting help  o HTML search engine  o Search for topics      with regular     expressions:    “help.search”</vt:lpstr>
      <vt:lpstr>Probability distributions</vt:lpstr>
      <vt:lpstr>Grouping, loops and conditional execution</vt:lpstr>
      <vt:lpstr>Repetitive execution</vt:lpstr>
      <vt:lpstr>Branching</vt:lpstr>
      <vt:lpstr>Loops</vt:lpstr>
      <vt:lpstr>lapply, sapply, apply</vt:lpstr>
      <vt:lpstr>lapply, sapply, apply</vt:lpstr>
      <vt:lpstr>apply</vt:lpstr>
      <vt:lpstr>functions and operators</vt:lpstr>
      <vt:lpstr>functions and operators</vt:lpstr>
      <vt:lpstr>Reading data from files</vt:lpstr>
      <vt:lpstr>Reading data from files</vt:lpstr>
      <vt:lpstr>Storing data</vt:lpstr>
      <vt:lpstr>Importing and exporting data</vt:lpstr>
      <vt:lpstr>Importing data: caveats</vt:lpstr>
      <vt:lpstr>Statistical models in R</vt:lpstr>
      <vt:lpstr>One-Way ANOVA</vt:lpstr>
      <vt:lpstr>Two-Way Anova</vt:lpstr>
      <vt:lpstr>Statistical Strategy and Model Uncertainty</vt:lpstr>
      <vt:lpstr>Simulation and Regression</vt:lpstr>
      <vt:lpstr>Bootstrap</vt:lpstr>
      <vt:lpstr>Implementation</vt:lpstr>
      <vt:lpstr>Test and Confidence Interval</vt:lpstr>
      <vt:lpstr>Bootstrap distribution of b1 with 95% confidence intervals</vt:lpstr>
      <vt:lpstr>Study the Association between Number and Payoff</vt:lpstr>
      <vt:lpstr>Data Analysis</vt:lpstr>
      <vt:lpstr>高額中獎獎金的中獎號碼特徵</vt:lpstr>
      <vt:lpstr>New Jersey Pick-It Lottery（每天開獎）</vt:lpstr>
      <vt:lpstr>Old Faithful Geyser in Yellowstone National Park </vt:lpstr>
      <vt:lpstr>Kernel Density Estimation</vt:lpstr>
      <vt:lpstr>The Effect of Choice of Kernels</vt:lpstr>
      <vt:lpstr>迴歸分析</vt:lpstr>
      <vt:lpstr>迴歸分析</vt:lpstr>
      <vt:lpstr>Explore Association</vt:lpstr>
      <vt:lpstr>Explore Association</vt:lpstr>
      <vt:lpstr>LEAST SQUARES ESTIMATION </vt:lpstr>
      <vt:lpstr>Hypothesis tests to compare models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R-programming</dc:title>
  <dc:creator>Hung Chen</dc:creator>
  <cp:lastModifiedBy>user</cp:lastModifiedBy>
  <cp:revision>59</cp:revision>
  <dcterms:created xsi:type="dcterms:W3CDTF">2002-11-02T03:52:14Z</dcterms:created>
  <dcterms:modified xsi:type="dcterms:W3CDTF">2017-01-15T09:16:09Z</dcterms:modified>
</cp:coreProperties>
</file>